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0" r:id="rId2"/>
    <p:sldId id="418" r:id="rId3"/>
    <p:sldId id="387" r:id="rId4"/>
    <p:sldId id="403" r:id="rId5"/>
    <p:sldId id="393" r:id="rId6"/>
    <p:sldId id="394" r:id="rId7"/>
    <p:sldId id="392" r:id="rId8"/>
    <p:sldId id="395" r:id="rId9"/>
    <p:sldId id="406" r:id="rId10"/>
    <p:sldId id="407" r:id="rId11"/>
    <p:sldId id="408" r:id="rId12"/>
    <p:sldId id="409" r:id="rId13"/>
    <p:sldId id="410" r:id="rId14"/>
    <p:sldId id="411" r:id="rId15"/>
    <p:sldId id="412" r:id="rId16"/>
    <p:sldId id="413" r:id="rId17"/>
    <p:sldId id="414" r:id="rId18"/>
    <p:sldId id="415" r:id="rId19"/>
    <p:sldId id="330" r:id="rId20"/>
    <p:sldId id="331" r:id="rId21"/>
    <p:sldId id="332" r:id="rId22"/>
    <p:sldId id="333" r:id="rId23"/>
    <p:sldId id="334" r:id="rId24"/>
    <p:sldId id="419" r:id="rId25"/>
    <p:sldId id="344" r:id="rId26"/>
    <p:sldId id="345" r:id="rId27"/>
    <p:sldId id="347" r:id="rId28"/>
    <p:sldId id="405" r:id="rId29"/>
    <p:sldId id="396" r:id="rId30"/>
    <p:sldId id="420" r:id="rId31"/>
    <p:sldId id="350" r:id="rId32"/>
    <p:sldId id="341" r:id="rId33"/>
    <p:sldId id="342" r:id="rId34"/>
    <p:sldId id="346" r:id="rId35"/>
    <p:sldId id="335" r:id="rId36"/>
    <p:sldId id="336" r:id="rId37"/>
    <p:sldId id="337" r:id="rId38"/>
    <p:sldId id="340" r:id="rId39"/>
    <p:sldId id="338" r:id="rId40"/>
    <p:sldId id="348" r:id="rId41"/>
  </p:sldIdLst>
  <p:sldSz cx="12192000" cy="6858000"/>
  <p:notesSz cx="6858000" cy="9144000"/>
  <p:defaultTextStyle>
    <a:defPPr>
      <a:defRPr lang="en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62" d="100"/>
          <a:sy n="62" d="100"/>
        </p:scale>
        <p:origin x="44" y="5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319735A-F276-4C08-96A3-865E1E2578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  <a:endParaRPr lang="en-FI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E5A80464-C970-4FE5-8CA3-88703657C4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60EA4ED-F736-4BF6-8BE8-3B8DA69A3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14939-7645-4793-BBD4-980B6115895F}" type="datetimeFigureOut">
              <a:rPr lang="en-FI" smtClean="0"/>
              <a:t>09/03/2020</a:t>
            </a:fld>
            <a:endParaRPr lang="en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3D8967C-63E6-4145-81EB-8905D1EC7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D0D71B4-DFAE-4C90-95BF-CF651B57A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D6C43-7E50-4428-8758-C0A76A119512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023114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7E1087A-D277-4D2F-A959-CF3335F52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FI"/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CA364333-181D-4774-9E42-E4972B4C0C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FB0620E-0586-40A4-B2FF-4842311E1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14939-7645-4793-BBD4-980B6115895F}" type="datetimeFigureOut">
              <a:rPr lang="en-FI" smtClean="0"/>
              <a:t>09/03/2020</a:t>
            </a:fld>
            <a:endParaRPr lang="en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5D2DF95-7E22-4EC8-9802-606C3CEAA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4F7AF7A-D190-466A-B84A-39E536659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D6C43-7E50-4428-8758-C0A76A119512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8963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42E3B29A-C45C-4A8E-8B6B-1911A52F8F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  <a:endParaRPr lang="en-FI"/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73F34523-94C6-456D-82F5-F113CC68A8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674DD01-56F7-42AD-9FA9-0DC210428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14939-7645-4793-BBD4-980B6115895F}" type="datetimeFigureOut">
              <a:rPr lang="en-FI" smtClean="0"/>
              <a:t>09/03/2020</a:t>
            </a:fld>
            <a:endParaRPr lang="en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07F8537-5387-4B47-8B6C-1AB42D73F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98F79AD-7118-46BB-AE30-C46C8BE24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D6C43-7E50-4428-8758-C0A76A119512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918604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1E1418E-6F00-4E2E-8755-F772573E4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9F84F26-F7F9-44C9-AAC6-2B0EA951F6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1AEA134-60FE-43CF-B0E3-41E2CB073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14939-7645-4793-BBD4-980B6115895F}" type="datetimeFigureOut">
              <a:rPr lang="en-FI" smtClean="0"/>
              <a:t>09/03/2020</a:t>
            </a:fld>
            <a:endParaRPr lang="en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8FDAB03-B5F7-41EE-A7D1-2A57D038E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52E6FED-6B6B-4F7A-91AC-513C68267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D6C43-7E50-4428-8758-C0A76A119512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918484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E3F6493-86FE-4276-B468-BD43CD0BE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  <a:endParaRPr lang="en-FI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4F37972B-2C93-4611-BCE8-43E894741C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47E7CE2-98F7-4AB0-9E7E-68F864B36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14939-7645-4793-BBD4-980B6115895F}" type="datetimeFigureOut">
              <a:rPr lang="en-FI" smtClean="0"/>
              <a:t>09/03/2020</a:t>
            </a:fld>
            <a:endParaRPr lang="en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6BC6B59-64E4-4307-810B-64367ADE2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6AE0B19-433D-4344-A985-3A695766D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D6C43-7E50-4428-8758-C0A76A119512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444998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3C24ABB-EFF7-475C-B414-B84039C1F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ED89BBF-3454-4870-AE4E-DD692B1D82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F4755358-3A96-428B-A365-65DD1EDBEE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8567EADE-52FF-408A-AB0E-070316BCF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14939-7645-4793-BBD4-980B6115895F}" type="datetimeFigureOut">
              <a:rPr lang="en-FI" smtClean="0"/>
              <a:t>09/03/2020</a:t>
            </a:fld>
            <a:endParaRPr lang="en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43F21197-BF08-4E7C-A4B6-C65690BDD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5B4CBDA5-54FA-4931-B3F4-E7192128C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D6C43-7E50-4428-8758-C0A76A119512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660510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B3F3B9F-5B97-43CD-8482-B324227B9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FI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15F750E-23B0-490A-B334-C0CF19F7A1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90C307E7-8CCA-4EBC-BA04-7298DCEB4A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5E42CBEE-EF69-45E8-A0DB-61A037E8D1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4D259C99-3B90-4517-8E24-156EB9FE05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78026404-80AA-4E93-8F69-91A8D7180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14939-7645-4793-BBD4-980B6115895F}" type="datetimeFigureOut">
              <a:rPr lang="en-FI" smtClean="0"/>
              <a:t>09/03/2020</a:t>
            </a:fld>
            <a:endParaRPr lang="en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5446E6C4-AD43-46B1-8B70-6220F0117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908B0789-2F7F-43AB-86BC-AF099CAFB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D6C43-7E50-4428-8758-C0A76A119512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795170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289C234-A2C9-426B-A486-DD704186B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3E2628BF-8995-4EDC-BABE-461C16676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14939-7645-4793-BBD4-980B6115895F}" type="datetimeFigureOut">
              <a:rPr lang="en-FI" smtClean="0"/>
              <a:t>09/03/2020</a:t>
            </a:fld>
            <a:endParaRPr lang="en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781F6EAF-20EB-4A26-A5F9-6B99B5096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5DFB9049-31BD-48F8-BAE8-ADF1B4781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D6C43-7E50-4428-8758-C0A76A119512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905913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5CB78E97-6694-4C35-936D-FD9C7603B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14939-7645-4793-BBD4-980B6115895F}" type="datetimeFigureOut">
              <a:rPr lang="en-FI" smtClean="0"/>
              <a:t>09/03/2020</a:t>
            </a:fld>
            <a:endParaRPr lang="en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55B2FA0D-5DC2-4C2D-BFE2-C9793AF02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2AAD8E4C-589E-4A68-AD3C-5CE57D150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D6C43-7E50-4428-8758-C0A76A119512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470404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1B73280-C107-441A-88BF-45D723CFE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en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07B5A61-272B-4A58-9BFE-E47C63AB48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D90413C6-BF30-4570-98F5-3D3C7E2AC9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9C1A2A7-CCE3-4F16-B3A3-B187D58DF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14939-7645-4793-BBD4-980B6115895F}" type="datetimeFigureOut">
              <a:rPr lang="en-FI" smtClean="0"/>
              <a:t>09/03/2020</a:t>
            </a:fld>
            <a:endParaRPr lang="en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F4D7F2FB-C372-4CB5-8D5A-5F73FE27E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2FB8EC94-137C-40DB-9E29-11AFB8AC4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D6C43-7E50-4428-8758-C0A76A119512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938420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7C5211E-6F0B-4B18-9298-A3398AAF9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en-FI"/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7F615987-CF9A-4DBD-A842-9877A79724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1ADAD050-B01B-4078-A7A5-959202B6FB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74784D0-F915-4B3F-A745-442F6ACAA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14939-7645-4793-BBD4-980B6115895F}" type="datetimeFigureOut">
              <a:rPr lang="en-FI" smtClean="0"/>
              <a:t>09/03/2020</a:t>
            </a:fld>
            <a:endParaRPr lang="en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02736920-45E3-4B7A-B62D-214798F69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EA530CB2-465E-487F-BDB0-5B8100FE0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D6C43-7E50-4428-8758-C0A76A119512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546987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8732A14C-9E66-4EC1-B8DB-01FA48CB9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  <a:endParaRPr lang="en-FI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592992C-AD1A-4821-B66D-734FBE6E7E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BF2CE13-7A81-439F-8353-B6B2E9595F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114939-7645-4793-BBD4-980B6115895F}" type="datetimeFigureOut">
              <a:rPr lang="en-FI" smtClean="0"/>
              <a:t>09/03/2020</a:t>
            </a:fld>
            <a:endParaRPr lang="en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668E1E2-40B8-4207-9343-6ECD85B6F5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9519082-E5A3-4559-997F-E224677C36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3D6C43-7E50-4428-8758-C0A76A119512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993575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9.png"/><Relationship Id="rId4" Type="http://schemas.microsoft.com/office/2007/relationships/hdphoto" Target="../media/hdphoto5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7.png"/><Relationship Id="rId4" Type="http://schemas.openxmlformats.org/officeDocument/2006/relationships/hyperlink" Target="https://en.wikipedia.org/wiki/Batter_(cooking)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hyperlink" Target="https://en.wikipedia.org/wiki/Batter_(cooking)" TargetMode="External"/><Relationship Id="rId4" Type="http://schemas.microsoft.com/office/2007/relationships/hdphoto" Target="../media/hdphoto2.wdp"/><Relationship Id="rId9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5.wdp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9.png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i-FI" dirty="0" err="1"/>
              <a:t>Prior</a:t>
            </a:r>
            <a:r>
              <a:rPr lang="fi-FI" dirty="0"/>
              <a:t> </a:t>
            </a:r>
            <a:r>
              <a:rPr lang="fi-FI" dirty="0" err="1"/>
              <a:t>austenite</a:t>
            </a:r>
            <a:r>
              <a:rPr lang="fi-FI" dirty="0"/>
              <a:t> </a:t>
            </a:r>
            <a:r>
              <a:rPr lang="fi-FI" dirty="0" err="1"/>
              <a:t>reconstruction</a:t>
            </a:r>
            <a:r>
              <a:rPr lang="fi-FI" dirty="0"/>
              <a:t>: a </a:t>
            </a:r>
            <a:r>
              <a:rPr lang="fi-FI" dirty="0" err="1"/>
              <a:t>graph</a:t>
            </a:r>
            <a:r>
              <a:rPr lang="fi-FI" dirty="0"/>
              <a:t> </a:t>
            </a:r>
            <a:r>
              <a:rPr lang="fi-FI" dirty="0" err="1"/>
              <a:t>sectioning</a:t>
            </a:r>
            <a:r>
              <a:rPr lang="fi-FI" dirty="0"/>
              <a:t> </a:t>
            </a:r>
            <a:r>
              <a:rPr lang="fi-FI" dirty="0" err="1"/>
              <a:t>problem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dirty="0"/>
              <a:t>Tuomo Nyyssönen</a:t>
            </a:r>
          </a:p>
          <a:p>
            <a:r>
              <a:rPr lang="fi-FI" dirty="0"/>
              <a:t>Tampere </a:t>
            </a:r>
            <a:r>
              <a:rPr lang="fi-FI" dirty="0" err="1"/>
              <a:t>University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9828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4713" y="10287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i-FI" dirty="0"/>
              <a:t>A </a:t>
            </a:r>
            <a:r>
              <a:rPr lang="fi-FI" dirty="0" err="1"/>
              <a:t>graph</a:t>
            </a:r>
            <a:r>
              <a:rPr lang="fi-FI" dirty="0"/>
              <a:t> is a </a:t>
            </a:r>
            <a:r>
              <a:rPr lang="fi-FI" dirty="0" err="1"/>
              <a:t>collection</a:t>
            </a:r>
            <a:r>
              <a:rPr lang="fi-FI" dirty="0"/>
              <a:t> of:</a:t>
            </a:r>
            <a:br>
              <a:rPr lang="fi-FI" dirty="0"/>
            </a:br>
            <a:r>
              <a:rPr lang="fi-FI" dirty="0"/>
              <a:t>- </a:t>
            </a:r>
            <a:r>
              <a:rPr lang="fi-FI" dirty="0" err="1"/>
              <a:t>nodes</a:t>
            </a:r>
            <a:br>
              <a:rPr lang="fi-FI" dirty="0"/>
            </a:br>
            <a:r>
              <a:rPr lang="fi-FI" dirty="0"/>
              <a:t>- </a:t>
            </a:r>
            <a:r>
              <a:rPr lang="fi-FI" dirty="0" err="1"/>
              <a:t>edges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4CCA970-FB26-437B-8E91-E1A1DF853D89}" type="datetime1">
              <a:rPr lang="fi-FI" smtClean="0"/>
              <a:pPr>
                <a:defRPr/>
              </a:pPr>
              <a:t>9.3.2020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3E1A83-5E80-43DC-B886-811C19EEB2A4}" type="slidenum">
              <a:rPr lang="fi-FI" smtClean="0"/>
              <a:pPr>
                <a:defRPr/>
              </a:pPr>
              <a:t>10</a:t>
            </a:fld>
            <a:endParaRPr lang="fi-FI" dirty="0"/>
          </a:p>
        </p:txBody>
      </p:sp>
      <p:sp>
        <p:nvSpPr>
          <p:cNvPr id="10" name="Oval 9"/>
          <p:cNvSpPr/>
          <p:nvPr/>
        </p:nvSpPr>
        <p:spPr>
          <a:xfrm>
            <a:off x="3278910" y="3023899"/>
            <a:ext cx="1732829" cy="17328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6000" dirty="0"/>
              <a:t>A</a:t>
            </a:r>
          </a:p>
        </p:txBody>
      </p:sp>
      <p:sp>
        <p:nvSpPr>
          <p:cNvPr id="11" name="Oval 10"/>
          <p:cNvSpPr/>
          <p:nvPr/>
        </p:nvSpPr>
        <p:spPr>
          <a:xfrm>
            <a:off x="7480661" y="3023898"/>
            <a:ext cx="1732829" cy="17328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6000" dirty="0"/>
              <a:t>B</a:t>
            </a:r>
          </a:p>
        </p:txBody>
      </p:sp>
      <p:cxnSp>
        <p:nvCxnSpPr>
          <p:cNvPr id="13" name="Straight Connector 12"/>
          <p:cNvCxnSpPr>
            <a:stCxn id="10" idx="6"/>
          </p:cNvCxnSpPr>
          <p:nvPr/>
        </p:nvCxnSpPr>
        <p:spPr>
          <a:xfrm flipV="1">
            <a:off x="5011738" y="3890313"/>
            <a:ext cx="2468922" cy="1"/>
          </a:xfrm>
          <a:prstGeom prst="line">
            <a:avLst/>
          </a:prstGeom>
          <a:ln w="762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07290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Graph</a:t>
            </a:r>
            <a:r>
              <a:rPr lang="fi-FI" dirty="0"/>
              <a:t> </a:t>
            </a:r>
            <a:r>
              <a:rPr lang="fi-FI" dirty="0" err="1"/>
              <a:t>problems</a:t>
            </a:r>
            <a:r>
              <a:rPr lang="fi-FI" dirty="0"/>
              <a:t>: </a:t>
            </a:r>
            <a:r>
              <a:rPr lang="fi-FI" dirty="0" err="1"/>
              <a:t>medicine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4CCA970-FB26-437B-8E91-E1A1DF853D89}" type="datetime1">
              <a:rPr lang="fi-FI" smtClean="0"/>
              <a:pPr>
                <a:defRPr/>
              </a:pPr>
              <a:t>9.3.2020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3E1A83-5E80-43DC-B886-811C19EEB2A4}" type="slidenum">
              <a:rPr lang="fi-FI" smtClean="0"/>
              <a:pPr>
                <a:defRPr/>
              </a:pPr>
              <a:t>11</a:t>
            </a:fld>
            <a:endParaRPr lang="fi-FI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711" y="1830389"/>
            <a:ext cx="6701604" cy="4422775"/>
          </a:xfrm>
        </p:spPr>
      </p:pic>
    </p:spTree>
    <p:extLst>
      <p:ext uri="{BB962C8B-B14F-4D97-AF65-F5344CB8AC3E}">
        <p14:creationId xmlns:p14="http://schemas.microsoft.com/office/powerpoint/2010/main" val="22917468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Graphs</a:t>
            </a:r>
            <a:r>
              <a:rPr lang="fi-FI" dirty="0"/>
              <a:t> in </a:t>
            </a:r>
            <a:r>
              <a:rPr lang="fi-FI" dirty="0" err="1"/>
              <a:t>steel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4CCA970-FB26-437B-8E91-E1A1DF853D89}" type="datetime1">
              <a:rPr lang="fi-FI" smtClean="0"/>
              <a:pPr>
                <a:defRPr/>
              </a:pPr>
              <a:t>9.3.2020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3E1A83-5E80-43DC-B886-811C19EEB2A4}" type="slidenum">
              <a:rPr lang="fi-FI" smtClean="0"/>
              <a:pPr>
                <a:defRPr/>
              </a:pPr>
              <a:t>12</a:t>
            </a:fld>
            <a:endParaRPr lang="fi-FI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7191" y="1727200"/>
            <a:ext cx="4739884" cy="424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0889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Graphs</a:t>
            </a:r>
            <a:r>
              <a:rPr lang="fi-FI" dirty="0"/>
              <a:t> in </a:t>
            </a:r>
            <a:r>
              <a:rPr lang="fi-FI" dirty="0" err="1"/>
              <a:t>steel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4CCA970-FB26-437B-8E91-E1A1DF853D89}" type="datetime1">
              <a:rPr lang="fi-FI" smtClean="0"/>
              <a:pPr>
                <a:defRPr/>
              </a:pPr>
              <a:t>9.3.2020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3E1A83-5E80-43DC-B886-811C19EEB2A4}" type="slidenum">
              <a:rPr lang="fi-FI" smtClean="0"/>
              <a:pPr>
                <a:defRPr/>
              </a:pPr>
              <a:t>13</a:t>
            </a:fld>
            <a:endParaRPr lang="fi-FI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982" y="1428750"/>
            <a:ext cx="6570133" cy="49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0354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Graphs</a:t>
            </a:r>
            <a:r>
              <a:rPr lang="fi-FI" dirty="0"/>
              <a:t> in </a:t>
            </a:r>
            <a:r>
              <a:rPr lang="fi-FI" dirty="0" err="1"/>
              <a:t>steel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4CCA970-FB26-437B-8E91-E1A1DF853D89}" type="datetime1">
              <a:rPr lang="fi-FI" smtClean="0"/>
              <a:pPr>
                <a:defRPr/>
              </a:pPr>
              <a:t>9.3.2020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3E1A83-5E80-43DC-B886-811C19EEB2A4}" type="slidenum">
              <a:rPr lang="fi-FI" smtClean="0"/>
              <a:pPr>
                <a:defRPr/>
              </a:pPr>
              <a:t>14</a:t>
            </a:fld>
            <a:endParaRPr lang="fi-FI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987" y="1428750"/>
            <a:ext cx="6571200" cy="492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2400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4713" y="10287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i-FI" dirty="0"/>
              <a:t>A </a:t>
            </a:r>
            <a:r>
              <a:rPr lang="fi-FI" dirty="0" err="1"/>
              <a:t>graph</a:t>
            </a:r>
            <a:r>
              <a:rPr lang="fi-FI" dirty="0"/>
              <a:t> is a </a:t>
            </a:r>
            <a:r>
              <a:rPr lang="fi-FI" dirty="0" err="1"/>
              <a:t>collection</a:t>
            </a:r>
            <a:r>
              <a:rPr lang="fi-FI" dirty="0"/>
              <a:t> of:</a:t>
            </a:r>
            <a:br>
              <a:rPr lang="fi-FI" dirty="0"/>
            </a:br>
            <a:r>
              <a:rPr lang="fi-FI" dirty="0"/>
              <a:t>- </a:t>
            </a:r>
            <a:r>
              <a:rPr lang="fi-FI" dirty="0" err="1"/>
              <a:t>nodes</a:t>
            </a:r>
            <a:br>
              <a:rPr lang="fi-FI" dirty="0"/>
            </a:br>
            <a:r>
              <a:rPr lang="fi-FI" dirty="0"/>
              <a:t>- </a:t>
            </a:r>
            <a:r>
              <a:rPr lang="fi-FI" dirty="0" err="1"/>
              <a:t>edges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4CCA970-FB26-437B-8E91-E1A1DF853D89}" type="datetime1">
              <a:rPr lang="fi-FI" smtClean="0"/>
              <a:pPr>
                <a:defRPr/>
              </a:pPr>
              <a:t>9.3.2020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3E1A83-5E80-43DC-B886-811C19EEB2A4}" type="slidenum">
              <a:rPr lang="fi-FI" smtClean="0"/>
              <a:pPr>
                <a:defRPr/>
              </a:pPr>
              <a:t>15</a:t>
            </a:fld>
            <a:endParaRPr lang="fi-FI" dirty="0"/>
          </a:p>
        </p:txBody>
      </p:sp>
      <p:sp>
        <p:nvSpPr>
          <p:cNvPr id="10" name="Oval 9"/>
          <p:cNvSpPr/>
          <p:nvPr/>
        </p:nvSpPr>
        <p:spPr>
          <a:xfrm>
            <a:off x="3278910" y="3023899"/>
            <a:ext cx="1732829" cy="17328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6000" dirty="0"/>
              <a:t>A</a:t>
            </a:r>
          </a:p>
        </p:txBody>
      </p:sp>
      <p:sp>
        <p:nvSpPr>
          <p:cNvPr id="11" name="Oval 10"/>
          <p:cNvSpPr/>
          <p:nvPr/>
        </p:nvSpPr>
        <p:spPr>
          <a:xfrm>
            <a:off x="7480661" y="3023898"/>
            <a:ext cx="1732829" cy="17328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6000" dirty="0"/>
              <a:t>B</a:t>
            </a:r>
          </a:p>
        </p:txBody>
      </p:sp>
      <p:cxnSp>
        <p:nvCxnSpPr>
          <p:cNvPr id="13" name="Straight Connector 12"/>
          <p:cNvCxnSpPr>
            <a:stCxn id="10" idx="6"/>
          </p:cNvCxnSpPr>
          <p:nvPr/>
        </p:nvCxnSpPr>
        <p:spPr>
          <a:xfrm flipV="1">
            <a:off x="5011738" y="3890313"/>
            <a:ext cx="2468922" cy="1"/>
          </a:xfrm>
          <a:prstGeom prst="line">
            <a:avLst/>
          </a:prstGeom>
          <a:ln w="762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72224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Graphs</a:t>
            </a:r>
            <a:r>
              <a:rPr lang="fi-FI" dirty="0"/>
              <a:t> in </a:t>
            </a:r>
            <a:r>
              <a:rPr lang="fi-FI" dirty="0" err="1"/>
              <a:t>steel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4CCA970-FB26-437B-8E91-E1A1DF853D89}" type="datetime1">
              <a:rPr lang="fi-FI" smtClean="0"/>
              <a:pPr>
                <a:defRPr/>
              </a:pPr>
              <a:t>9.3.2020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3E1A83-5E80-43DC-B886-811C19EEB2A4}" type="slidenum">
              <a:rPr lang="fi-FI" smtClean="0"/>
              <a:pPr>
                <a:defRPr/>
              </a:pPr>
              <a:t>16</a:t>
            </a:fld>
            <a:endParaRPr lang="fi-FI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987" y="1428750"/>
            <a:ext cx="6571200" cy="492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3879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4713" y="281273"/>
            <a:ext cx="8229600" cy="1143000"/>
          </a:xfrm>
        </p:spPr>
        <p:txBody>
          <a:bodyPr/>
          <a:lstStyle/>
          <a:p>
            <a:r>
              <a:rPr lang="fi-FI" dirty="0" err="1"/>
              <a:t>Austenite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4CCA970-FB26-437B-8E91-E1A1DF853D89}" type="datetime1">
              <a:rPr lang="fi-FI" smtClean="0"/>
              <a:pPr>
                <a:defRPr/>
              </a:pPr>
              <a:t>9.3.2020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3E1A83-5E80-43DC-B886-811C19EEB2A4}" type="slidenum">
              <a:rPr lang="fi-FI" smtClean="0"/>
              <a:pPr>
                <a:defRPr/>
              </a:pPr>
              <a:t>17</a:t>
            </a:fld>
            <a:endParaRPr lang="fi-FI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712" y="1424273"/>
            <a:ext cx="4548889" cy="4545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5545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4713" y="281273"/>
            <a:ext cx="8229600" cy="1143000"/>
          </a:xfrm>
        </p:spPr>
        <p:txBody>
          <a:bodyPr/>
          <a:lstStyle/>
          <a:p>
            <a:r>
              <a:rPr lang="fi-FI" dirty="0" err="1"/>
              <a:t>Austenite</a:t>
            </a:r>
            <a:r>
              <a:rPr lang="fi-FI" dirty="0"/>
              <a:t> as a </a:t>
            </a:r>
            <a:r>
              <a:rPr lang="fi-FI" dirty="0" err="1"/>
              <a:t>graph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4CCA970-FB26-437B-8E91-E1A1DF853D89}" type="datetime1">
              <a:rPr lang="fi-FI" smtClean="0"/>
              <a:pPr>
                <a:defRPr/>
              </a:pPr>
              <a:t>9.3.2020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3E1A83-5E80-43DC-B886-811C19EEB2A4}" type="slidenum">
              <a:rPr lang="fi-FI" smtClean="0"/>
              <a:pPr>
                <a:defRPr/>
              </a:pPr>
              <a:t>18</a:t>
            </a:fld>
            <a:endParaRPr lang="fi-FI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4" t="5711" r="5895" b="6088"/>
          <a:stretch/>
        </p:blipFill>
        <p:spPr>
          <a:xfrm>
            <a:off x="3602175" y="1330749"/>
            <a:ext cx="4692077" cy="4700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1205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4713" y="281273"/>
            <a:ext cx="8229600" cy="1143000"/>
          </a:xfrm>
        </p:spPr>
        <p:txBody>
          <a:bodyPr/>
          <a:lstStyle/>
          <a:p>
            <a:r>
              <a:rPr lang="fi-FI" dirty="0" err="1"/>
              <a:t>Austenite</a:t>
            </a:r>
            <a:r>
              <a:rPr lang="fi-FI" dirty="0"/>
              <a:t> as a </a:t>
            </a:r>
            <a:r>
              <a:rPr lang="fi-FI" dirty="0" err="1"/>
              <a:t>graph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4CCA970-FB26-437B-8E91-E1A1DF853D89}" type="datetime1">
              <a:rPr lang="fi-FI" smtClean="0"/>
              <a:pPr>
                <a:defRPr/>
              </a:pPr>
              <a:t>9.3.2020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3E1A83-5E80-43DC-B886-811C19EEB2A4}" type="slidenum">
              <a:rPr lang="fi-FI" smtClean="0"/>
              <a:pPr>
                <a:defRPr/>
              </a:pPr>
              <a:t>19</a:t>
            </a:fld>
            <a:endParaRPr lang="fi-FI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4" t="5711" r="5895" b="6088"/>
          <a:stretch/>
        </p:blipFill>
        <p:spPr>
          <a:xfrm>
            <a:off x="3602175" y="1330749"/>
            <a:ext cx="4692077" cy="4700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1775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C471A0A-CB65-409A-97B1-5EBC6C48A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Orientation</a:t>
            </a:r>
            <a:r>
              <a:rPr lang="fi-FI" dirty="0"/>
              <a:t> </a:t>
            </a:r>
            <a:r>
              <a:rPr lang="fi-FI" dirty="0" err="1"/>
              <a:t>map</a:t>
            </a:r>
            <a:r>
              <a:rPr lang="fi-FI" dirty="0"/>
              <a:t> of </a:t>
            </a:r>
            <a:r>
              <a:rPr lang="fi-FI" dirty="0" err="1"/>
              <a:t>martensite</a:t>
            </a:r>
            <a:endParaRPr lang="en-FI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343226B3-6D6C-4270-B8B2-2B193C4EAAE2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 rot="10800000" flipH="1">
            <a:off x="4371576" y="2339556"/>
            <a:ext cx="3686400" cy="3686175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D8271323-396B-4D91-8740-6C64B04A4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560" y="2339331"/>
            <a:ext cx="3686400" cy="3686400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637B2D87-86D2-4E8C-B594-82C4643B62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4564" y="1965735"/>
            <a:ext cx="3676650" cy="420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2046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4713" y="281273"/>
            <a:ext cx="8229600" cy="1143000"/>
          </a:xfrm>
        </p:spPr>
        <p:txBody>
          <a:bodyPr/>
          <a:lstStyle/>
          <a:p>
            <a:r>
              <a:rPr lang="fi-FI" dirty="0" err="1"/>
              <a:t>Austenite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4CCA970-FB26-437B-8E91-E1A1DF853D89}" type="datetime1">
              <a:rPr lang="fi-FI" smtClean="0"/>
              <a:pPr>
                <a:defRPr/>
              </a:pPr>
              <a:t>9.3.2020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3E1A83-5E80-43DC-B886-811C19EEB2A4}" type="slidenum">
              <a:rPr lang="fi-FI" smtClean="0"/>
              <a:pPr>
                <a:defRPr/>
              </a:pPr>
              <a:t>20</a:t>
            </a:fld>
            <a:endParaRPr lang="fi-FI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712" y="1424273"/>
            <a:ext cx="4548889" cy="4545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9828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4713" y="437137"/>
            <a:ext cx="8229600" cy="1143000"/>
          </a:xfrm>
        </p:spPr>
        <p:txBody>
          <a:bodyPr/>
          <a:lstStyle/>
          <a:p>
            <a:r>
              <a:rPr lang="fi-FI" dirty="0" err="1"/>
              <a:t>Martensite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4CCA970-FB26-437B-8E91-E1A1DF853D89}" type="datetime1">
              <a:rPr lang="fi-FI" smtClean="0"/>
              <a:pPr>
                <a:defRPr/>
              </a:pPr>
              <a:t>9.3.2020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3E1A83-5E80-43DC-B886-811C19EEB2A4}" type="slidenum">
              <a:rPr lang="fi-FI" smtClean="0"/>
              <a:pPr>
                <a:defRPr/>
              </a:pPr>
              <a:t>21</a:t>
            </a:fld>
            <a:endParaRPr lang="fi-FI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379" y="1423125"/>
            <a:ext cx="4543785" cy="454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6236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4713" y="437137"/>
            <a:ext cx="8229600" cy="1143000"/>
          </a:xfrm>
        </p:spPr>
        <p:txBody>
          <a:bodyPr/>
          <a:lstStyle/>
          <a:p>
            <a:r>
              <a:rPr lang="fi-FI" dirty="0" err="1"/>
              <a:t>Martensite</a:t>
            </a:r>
            <a:r>
              <a:rPr lang="fi-FI" dirty="0"/>
              <a:t> as a </a:t>
            </a:r>
            <a:r>
              <a:rPr lang="fi-FI" dirty="0" err="1"/>
              <a:t>graph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4CCA970-FB26-437B-8E91-E1A1DF853D89}" type="datetime1">
              <a:rPr lang="fi-FI" smtClean="0"/>
              <a:pPr>
                <a:defRPr/>
              </a:pPr>
              <a:t>9.3.2020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3E1A83-5E80-43DC-B886-811C19EEB2A4}" type="slidenum">
              <a:rPr lang="fi-FI" smtClean="0"/>
              <a:pPr>
                <a:defRPr/>
              </a:pPr>
              <a:t>22</a:t>
            </a:fld>
            <a:endParaRPr lang="fi-FI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6" t="6869" r="6528" b="6532"/>
          <a:stretch/>
        </p:blipFill>
        <p:spPr>
          <a:xfrm>
            <a:off x="3648363" y="1394687"/>
            <a:ext cx="4615166" cy="46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9085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4713" y="437137"/>
            <a:ext cx="8229600" cy="1143000"/>
          </a:xfrm>
        </p:spPr>
        <p:txBody>
          <a:bodyPr/>
          <a:lstStyle/>
          <a:p>
            <a:r>
              <a:rPr lang="fi-FI" dirty="0" err="1"/>
              <a:t>Martensite</a:t>
            </a:r>
            <a:r>
              <a:rPr lang="fi-FI" dirty="0"/>
              <a:t> as a </a:t>
            </a:r>
            <a:r>
              <a:rPr lang="fi-FI" dirty="0" err="1"/>
              <a:t>graph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4CCA970-FB26-437B-8E91-E1A1DF853D89}" type="datetime1">
              <a:rPr lang="fi-FI" smtClean="0"/>
              <a:pPr>
                <a:defRPr/>
              </a:pPr>
              <a:t>9.3.2020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3E1A83-5E80-43DC-B886-811C19EEB2A4}" type="slidenum">
              <a:rPr lang="fi-FI" smtClean="0"/>
              <a:pPr>
                <a:defRPr/>
              </a:pPr>
              <a:t>23</a:t>
            </a:fld>
            <a:endParaRPr lang="fi-FI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6" t="6869" r="6528" b="6532"/>
          <a:stretch/>
        </p:blipFill>
        <p:spPr>
          <a:xfrm>
            <a:off x="2144713" y="1468578"/>
            <a:ext cx="4615166" cy="460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79406" y="3840111"/>
            <a:ext cx="4192510" cy="6502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67855" y="3004489"/>
            <a:ext cx="3706458" cy="63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5788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FBE04-A8A8-4829-B307-B1BF3919D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Happily</a:t>
            </a:r>
            <a:r>
              <a:rPr lang="fi-FI" dirty="0"/>
              <a:t>...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7E3FDC-2E49-4872-8C19-8081D8C1B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E6B37-8A1D-4CC7-B3C8-7FE4BFB8AFB5}" type="datetime1">
              <a:rPr lang="en-US" noProof="0" smtClean="0"/>
              <a:t>3/9/2020</a:t>
            </a:fld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A6673F-4A96-4120-B1DD-66D8D7C23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/>
              <a:t>Reconstruction of parent austenite from martensitic EBSD data</a:t>
            </a:r>
            <a:r>
              <a:rPr lang="en-US" dirty="0"/>
              <a:t>, Tuomo Nyyssönen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CC98A4-2B44-49CB-8BC0-21486DFC2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10567-D74D-4A94-945D-6D455CF91C08}" type="slidenum">
              <a:rPr lang="en-US" noProof="0" smtClean="0"/>
              <a:t>24</a:t>
            </a:fld>
            <a:endParaRPr lang="en-US" noProof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64925E-DA7B-4424-B678-0A09E660BA3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41106" y="1124744"/>
            <a:ext cx="7272808" cy="1128081"/>
          </a:xfrm>
          <a:prstGeom prst="rect">
            <a:avLst/>
          </a:prstGeom>
        </p:spPr>
      </p:pic>
      <p:pic>
        <p:nvPicPr>
          <p:cNvPr id="22" name="Picture 2" descr="Pan, Cook, Sear, Frying Pan">
            <a:extLst>
              <a:ext uri="{FF2B5EF4-FFF2-40B4-BE49-F238E27FC236}">
                <a16:creationId xmlns:a16="http://schemas.microsoft.com/office/drawing/2014/main" id="{DB4936EF-4B19-4300-86CE-FD0055B4C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76" b="89953" l="7396" r="90000">
                        <a14:foregroundMark x1="88854" y1="29042" x2="89167" y2="26531"/>
                        <a14:foregroundMark x1="89375" y1="25746" x2="90208" y2="31397"/>
                        <a14:foregroundMark x1="11146" y1="64992" x2="8125" y2="49137"/>
                        <a14:foregroundMark x1="50000" y1="63736" x2="34792" y2="67033"/>
                        <a14:foregroundMark x1="34792" y1="67033" x2="10625" y2="58556"/>
                        <a14:foregroundMark x1="54271" y1="64992" x2="38958" y2="68289"/>
                        <a14:foregroundMark x1="38958" y1="68289" x2="23229" y2="64364"/>
                        <a14:foregroundMark x1="23229" y1="64364" x2="34479" y2="67818"/>
                        <a14:foregroundMark x1="12188" y1="62951" x2="24792" y2="64992"/>
                        <a14:foregroundMark x1="10313" y1="62480" x2="7396" y2="52747"/>
                        <a14:foregroundMark x1="28229" y1="68132" x2="20729" y2="66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53551" y="2217375"/>
            <a:ext cx="3166658" cy="219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Arrow: Up 22">
            <a:extLst>
              <a:ext uri="{FF2B5EF4-FFF2-40B4-BE49-F238E27FC236}">
                <a16:creationId xmlns:a16="http://schemas.microsoft.com/office/drawing/2014/main" id="{01511209-45D7-460A-B44C-C530DE7CB97A}"/>
              </a:ext>
            </a:extLst>
          </p:cNvPr>
          <p:cNvSpPr/>
          <p:nvPr/>
        </p:nvSpPr>
        <p:spPr>
          <a:xfrm>
            <a:off x="4655840" y="2181025"/>
            <a:ext cx="1008112" cy="648072"/>
          </a:xfrm>
          <a:prstGeom prst="up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24" name="Picture 2" descr="Pan, Cook, Sear, Frying Pan">
            <a:extLst>
              <a:ext uri="{FF2B5EF4-FFF2-40B4-BE49-F238E27FC236}">
                <a16:creationId xmlns:a16="http://schemas.microsoft.com/office/drawing/2014/main" id="{BED87FE2-B376-4F6F-BFEE-07565A808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76" b="89953" l="7396" r="90000">
                        <a14:foregroundMark x1="88854" y1="29042" x2="89167" y2="26531"/>
                        <a14:foregroundMark x1="89375" y1="25746" x2="90208" y2="31397"/>
                        <a14:foregroundMark x1="11146" y1="64992" x2="8125" y2="49137"/>
                        <a14:foregroundMark x1="50000" y1="63736" x2="34792" y2="67033"/>
                        <a14:foregroundMark x1="34792" y1="67033" x2="10625" y2="58556"/>
                        <a14:foregroundMark x1="54271" y1="64992" x2="38958" y2="68289"/>
                        <a14:foregroundMark x1="38958" y1="68289" x2="23229" y2="64364"/>
                        <a14:foregroundMark x1="23229" y1="64364" x2="34479" y2="67818"/>
                        <a14:foregroundMark x1="12188" y1="62951" x2="24792" y2="64992"/>
                        <a14:foregroundMark x1="10313" y1="62480" x2="7396" y2="52747"/>
                        <a14:foregroundMark x1="28229" y1="68132" x2="20729" y2="66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526" y="2181025"/>
            <a:ext cx="3312368" cy="219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Arrow: Up 24">
            <a:extLst>
              <a:ext uri="{FF2B5EF4-FFF2-40B4-BE49-F238E27FC236}">
                <a16:creationId xmlns:a16="http://schemas.microsoft.com/office/drawing/2014/main" id="{192EB93E-AC31-4BD3-9EBD-8BA51661032A}"/>
              </a:ext>
            </a:extLst>
          </p:cNvPr>
          <p:cNvSpPr/>
          <p:nvPr/>
        </p:nvSpPr>
        <p:spPr>
          <a:xfrm>
            <a:off x="7464152" y="2056752"/>
            <a:ext cx="1008112" cy="648072"/>
          </a:xfrm>
          <a:prstGeom prst="up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B5874A2-D37F-49C9-9D33-CA129717E36D}"/>
              </a:ext>
            </a:extLst>
          </p:cNvPr>
          <p:cNvSpPr txBox="1"/>
          <p:nvPr/>
        </p:nvSpPr>
        <p:spPr>
          <a:xfrm>
            <a:off x="1641006" y="4039882"/>
            <a:ext cx="8775474" cy="81136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fi-FI" sz="2400" dirty="0" err="1">
                <a:solidFill>
                  <a:schemeClr val="tx1"/>
                </a:solidFill>
              </a:rPr>
              <a:t>The</a:t>
            </a:r>
            <a:r>
              <a:rPr lang="fi-FI" sz="2400" dirty="0">
                <a:solidFill>
                  <a:schemeClr val="tx1"/>
                </a:solidFill>
              </a:rPr>
              <a:t> </a:t>
            </a:r>
            <a:r>
              <a:rPr lang="fi-FI" sz="2400" dirty="0" err="1">
                <a:solidFill>
                  <a:schemeClr val="tx1"/>
                </a:solidFill>
              </a:rPr>
              <a:t>list</a:t>
            </a:r>
            <a:r>
              <a:rPr lang="fi-FI" sz="2400" dirty="0">
                <a:solidFill>
                  <a:schemeClr val="tx1"/>
                </a:solidFill>
              </a:rPr>
              <a:t> </a:t>
            </a:r>
            <a:r>
              <a:rPr lang="fi-FI" sz="2400" dirty="0" err="1">
                <a:solidFill>
                  <a:schemeClr val="tx1"/>
                </a:solidFill>
              </a:rPr>
              <a:t>describing</a:t>
            </a:r>
            <a:r>
              <a:rPr lang="fi-FI" sz="2400" dirty="0">
                <a:solidFill>
                  <a:schemeClr val="tx1"/>
                </a:solidFill>
              </a:rPr>
              <a:t> </a:t>
            </a:r>
            <a:r>
              <a:rPr lang="fi-FI" sz="2400" dirty="0" err="1">
                <a:solidFill>
                  <a:schemeClr val="tx1"/>
                </a:solidFill>
              </a:rPr>
              <a:t>all</a:t>
            </a:r>
            <a:r>
              <a:rPr lang="fi-FI" sz="2400" dirty="0">
                <a:solidFill>
                  <a:schemeClr val="tx1"/>
                </a:solidFill>
              </a:rPr>
              <a:t> </a:t>
            </a:r>
            <a:r>
              <a:rPr lang="fi-FI" sz="2400" dirty="0" err="1">
                <a:solidFill>
                  <a:schemeClr val="tx1"/>
                </a:solidFill>
              </a:rPr>
              <a:t>possible</a:t>
            </a:r>
            <a:r>
              <a:rPr lang="fi-FI" sz="2400" dirty="0">
                <a:solidFill>
                  <a:schemeClr val="tx1"/>
                </a:solidFill>
              </a:rPr>
              <a:t> </a:t>
            </a:r>
            <a:r>
              <a:rPr lang="fi-FI" sz="2400" dirty="0" err="1">
                <a:solidFill>
                  <a:schemeClr val="tx1"/>
                </a:solidFill>
              </a:rPr>
              <a:t>relationships</a:t>
            </a:r>
            <a:r>
              <a:rPr lang="fi-FI" sz="2400" dirty="0">
                <a:solidFill>
                  <a:schemeClr val="tx1"/>
                </a:solidFill>
              </a:rPr>
              <a:t> </a:t>
            </a:r>
            <a:r>
              <a:rPr lang="fi-FI" sz="2400" dirty="0" err="1">
                <a:solidFill>
                  <a:schemeClr val="tx1"/>
                </a:solidFill>
              </a:rPr>
              <a:t>between</a:t>
            </a:r>
            <a:r>
              <a:rPr lang="fi-FI" sz="2400" dirty="0">
                <a:solidFill>
                  <a:schemeClr val="tx1"/>
                </a:solidFill>
              </a:rPr>
              <a:t> </a:t>
            </a:r>
            <a:r>
              <a:rPr lang="fi-FI" sz="2400" dirty="0" err="1">
                <a:solidFill>
                  <a:schemeClr val="tx1"/>
                </a:solidFill>
              </a:rPr>
              <a:t>pancakes</a:t>
            </a:r>
            <a:r>
              <a:rPr lang="fi-FI" sz="2400" dirty="0">
                <a:solidFill>
                  <a:schemeClr val="tx1"/>
                </a:solidFill>
              </a:rPr>
              <a:t> (</a:t>
            </a:r>
            <a:r>
              <a:rPr lang="fi-FI" sz="2400" dirty="0" err="1">
                <a:solidFill>
                  <a:schemeClr val="tx1"/>
                </a:solidFill>
              </a:rPr>
              <a:t>martensitic</a:t>
            </a:r>
            <a:r>
              <a:rPr lang="fi-FI" sz="2400" dirty="0">
                <a:solidFill>
                  <a:schemeClr val="tx1"/>
                </a:solidFill>
              </a:rPr>
              <a:t> </a:t>
            </a:r>
            <a:r>
              <a:rPr lang="fi-FI" sz="2400" dirty="0" err="1">
                <a:solidFill>
                  <a:schemeClr val="tx1"/>
                </a:solidFill>
              </a:rPr>
              <a:t>laths</a:t>
            </a:r>
            <a:r>
              <a:rPr lang="fi-FI" sz="2400" dirty="0">
                <a:solidFill>
                  <a:schemeClr val="tx1"/>
                </a:solidFill>
              </a:rPr>
              <a:t>) </a:t>
            </a:r>
            <a:r>
              <a:rPr lang="fi-FI" sz="2400" dirty="0" err="1">
                <a:solidFill>
                  <a:schemeClr val="tx1"/>
                </a:solidFill>
              </a:rPr>
              <a:t>has</a:t>
            </a:r>
            <a:r>
              <a:rPr lang="fi-FI" sz="2400" dirty="0">
                <a:solidFill>
                  <a:schemeClr val="tx1"/>
                </a:solidFill>
              </a:rPr>
              <a:t> </a:t>
            </a:r>
            <a:r>
              <a:rPr lang="fi-FI" sz="2400" dirty="0" err="1">
                <a:solidFill>
                  <a:schemeClr val="tx1"/>
                </a:solidFill>
              </a:rPr>
              <a:t>only</a:t>
            </a:r>
            <a:r>
              <a:rPr lang="fi-FI" sz="2400" dirty="0">
                <a:solidFill>
                  <a:schemeClr val="tx1"/>
                </a:solidFill>
              </a:rPr>
              <a:t> 24 </a:t>
            </a:r>
            <a:r>
              <a:rPr lang="fi-FI" sz="2400" dirty="0" err="1">
                <a:solidFill>
                  <a:schemeClr val="tx1"/>
                </a:solidFill>
              </a:rPr>
              <a:t>candidates</a:t>
            </a:r>
            <a:r>
              <a:rPr lang="fi-FI" sz="2400" dirty="0">
                <a:solidFill>
                  <a:schemeClr val="tx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8876137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Misorientation-based</a:t>
            </a:r>
            <a:r>
              <a:rPr lang="fi-FI" dirty="0"/>
              <a:t> </a:t>
            </a:r>
            <a:r>
              <a:rPr lang="fi-FI" dirty="0" err="1"/>
              <a:t>analysis</a:t>
            </a:r>
            <a:r>
              <a:rPr lang="fi-FI" dirty="0"/>
              <a:t> </a:t>
            </a:r>
            <a:r>
              <a:rPr lang="fi-FI" dirty="0" err="1"/>
              <a:t>may</a:t>
            </a:r>
            <a:r>
              <a:rPr lang="fi-FI" dirty="0"/>
              <a:t> help: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44930"/>
          <a:stretch/>
        </p:blipFill>
        <p:spPr>
          <a:xfrm>
            <a:off x="1037691" y="1178844"/>
            <a:ext cx="3941304" cy="4973631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4CCA970-FB26-437B-8E91-E1A1DF853D89}" type="datetime1">
              <a:rPr lang="fi-FI" smtClean="0"/>
              <a:pPr>
                <a:defRPr/>
              </a:pPr>
              <a:t>9.3.2020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3E1A83-5E80-43DC-B886-811C19EEB2A4}" type="slidenum">
              <a:rPr lang="fi-FI" smtClean="0"/>
              <a:pPr>
                <a:defRPr/>
              </a:pPr>
              <a:t>25</a:t>
            </a:fld>
            <a:endParaRPr lang="fi-FI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31056" y="2800451"/>
            <a:ext cx="5578054" cy="8652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1056" y="4679461"/>
            <a:ext cx="6648890" cy="814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6980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4CCA970-FB26-437B-8E91-E1A1DF853D89}" type="datetime1">
              <a:rPr lang="fi-FI" smtClean="0"/>
              <a:pPr>
                <a:defRPr/>
              </a:pPr>
              <a:t>9.3.2020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3E1A83-5E80-43DC-B886-811C19EEB2A4}" type="slidenum">
              <a:rPr lang="fi-FI" smtClean="0"/>
              <a:pPr>
                <a:defRPr/>
              </a:pPr>
              <a:t>26</a:t>
            </a:fld>
            <a:endParaRPr lang="fi-FI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4562" y="1770628"/>
            <a:ext cx="9081587" cy="447842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0310" y="549841"/>
            <a:ext cx="4670092" cy="5719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0310" y="1112858"/>
            <a:ext cx="5321945" cy="596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8209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Iterative</a:t>
            </a:r>
            <a:r>
              <a:rPr lang="fi-FI" dirty="0"/>
              <a:t> </a:t>
            </a:r>
            <a:r>
              <a:rPr lang="fi-FI" dirty="0" err="1"/>
              <a:t>procedure</a:t>
            </a:r>
            <a:r>
              <a:rPr lang="fi-FI" dirty="0"/>
              <a:t> </a:t>
            </a:r>
            <a:r>
              <a:rPr lang="fi-FI" dirty="0" err="1"/>
              <a:t>gives</a:t>
            </a:r>
            <a:r>
              <a:rPr lang="fi-FI" dirty="0"/>
              <a:t> </a:t>
            </a:r>
            <a:r>
              <a:rPr lang="fi-FI" dirty="0" err="1"/>
              <a:t>you</a:t>
            </a:r>
            <a:r>
              <a:rPr lang="fi-FI" dirty="0"/>
              <a:t> a </a:t>
            </a:r>
            <a:r>
              <a:rPr lang="fi-FI" dirty="0" err="1"/>
              <a:t>decent</a:t>
            </a:r>
            <a:r>
              <a:rPr lang="fi-FI" dirty="0"/>
              <a:t> </a:t>
            </a:r>
            <a:r>
              <a:rPr lang="fi-FI" dirty="0" err="1"/>
              <a:t>result</a:t>
            </a:r>
            <a:r>
              <a:rPr lang="fi-FI" dirty="0"/>
              <a:t>!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4CCA970-FB26-437B-8E91-E1A1DF853D89}" type="datetime1">
              <a:rPr lang="fi-FI" smtClean="0"/>
              <a:pPr>
                <a:defRPr/>
              </a:pPr>
              <a:t>9.3.2020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3E1A83-5E80-43DC-B886-811C19EEB2A4}" type="slidenum">
              <a:rPr lang="fi-FI" smtClean="0"/>
              <a:pPr>
                <a:defRPr/>
              </a:pPr>
              <a:t>27</a:t>
            </a:fld>
            <a:endParaRPr lang="fi-FI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1" y="1574179"/>
            <a:ext cx="6373091" cy="47821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27044" y="3831853"/>
            <a:ext cx="4192510" cy="6502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84915" y="3126591"/>
            <a:ext cx="3706458" cy="6398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4915" y="4587853"/>
            <a:ext cx="4997360" cy="612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1565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4CCA970-FB26-437B-8E91-E1A1DF853D89}" type="datetime1">
              <a:rPr lang="fi-FI" smtClean="0"/>
              <a:pPr>
                <a:defRPr/>
              </a:pPr>
              <a:t>9.3.2020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/>
              <a:t>Reconstruction of parent austenite from martensitic EBSD data</a:t>
            </a:r>
            <a:r>
              <a:rPr lang="en-US" dirty="0"/>
              <a:t>, Tuomo Nyyssönen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3E1A83-5E80-43DC-B886-811C19EEB2A4}" type="slidenum">
              <a:rPr lang="fi-FI" smtClean="0"/>
              <a:pPr>
                <a:defRPr/>
              </a:pPr>
              <a:t>28</a:t>
            </a:fld>
            <a:endParaRPr lang="fi-FI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09800" y="-7485"/>
            <a:ext cx="8229600" cy="1143000"/>
          </a:xfrm>
        </p:spPr>
        <p:txBody>
          <a:bodyPr/>
          <a:lstStyle/>
          <a:p>
            <a:r>
              <a:rPr lang="fi-FI" dirty="0" err="1"/>
              <a:t>We</a:t>
            </a:r>
            <a:r>
              <a:rPr lang="fi-FI" dirty="0"/>
              <a:t> </a:t>
            </a:r>
            <a:r>
              <a:rPr lang="fi-FI" dirty="0" err="1"/>
              <a:t>can</a:t>
            </a:r>
            <a:r>
              <a:rPr lang="fi-FI" dirty="0"/>
              <a:t> </a:t>
            </a:r>
            <a:r>
              <a:rPr lang="fi-FI" dirty="0" err="1"/>
              <a:t>now</a:t>
            </a:r>
            <a:r>
              <a:rPr lang="fi-FI" dirty="0"/>
              <a:t> </a:t>
            </a:r>
            <a:r>
              <a:rPr lang="fi-FI" dirty="0" err="1"/>
              <a:t>do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following</a:t>
            </a:r>
            <a:r>
              <a:rPr lang="fi-FI" dirty="0"/>
              <a:t>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E9CA690-5E7C-4709-B5E8-1D7CE9AC7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383" y="2029909"/>
            <a:ext cx="4320000" cy="4320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13E5D97-B50D-43EC-9889-A5E3983E909E}"/>
              </a:ext>
            </a:extLst>
          </p:cNvPr>
          <p:cNvSpPr txBox="1"/>
          <p:nvPr/>
        </p:nvSpPr>
        <p:spPr>
          <a:xfrm>
            <a:off x="768284" y="839336"/>
            <a:ext cx="10585516" cy="996033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fi-FI" sz="2000" dirty="0" err="1">
                <a:solidFill>
                  <a:schemeClr val="tx1"/>
                </a:solidFill>
              </a:rPr>
              <a:t>We</a:t>
            </a:r>
            <a:r>
              <a:rPr lang="fi-FI" sz="2000" dirty="0">
                <a:solidFill>
                  <a:schemeClr val="tx1"/>
                </a:solidFill>
              </a:rPr>
              <a:t> </a:t>
            </a:r>
            <a:r>
              <a:rPr lang="fi-FI" sz="2000" dirty="0" err="1">
                <a:solidFill>
                  <a:schemeClr val="tx1"/>
                </a:solidFill>
              </a:rPr>
              <a:t>have</a:t>
            </a:r>
            <a:r>
              <a:rPr lang="fi-FI" sz="2000" dirty="0">
                <a:solidFill>
                  <a:schemeClr val="tx1"/>
                </a:solidFill>
              </a:rPr>
              <a:t> an </a:t>
            </a:r>
            <a:r>
              <a:rPr lang="fi-FI" sz="2000" dirty="0" err="1">
                <a:solidFill>
                  <a:schemeClr val="tx1"/>
                </a:solidFill>
              </a:rPr>
              <a:t>orientation</a:t>
            </a:r>
            <a:r>
              <a:rPr lang="fi-FI" sz="2000" dirty="0">
                <a:solidFill>
                  <a:schemeClr val="tx1"/>
                </a:solidFill>
              </a:rPr>
              <a:t> </a:t>
            </a:r>
            <a:r>
              <a:rPr lang="fi-FI" sz="2000" dirty="0" err="1">
                <a:solidFill>
                  <a:schemeClr val="tx1"/>
                </a:solidFill>
              </a:rPr>
              <a:t>map</a:t>
            </a:r>
            <a:r>
              <a:rPr lang="fi-FI" sz="2000" dirty="0">
                <a:solidFill>
                  <a:schemeClr val="tx1"/>
                </a:solidFill>
              </a:rPr>
              <a:t> </a:t>
            </a:r>
            <a:r>
              <a:rPr lang="fi-FI" sz="2000" dirty="0" err="1">
                <a:solidFill>
                  <a:schemeClr val="tx1"/>
                </a:solidFill>
              </a:rPr>
              <a:t>measured</a:t>
            </a:r>
            <a:r>
              <a:rPr lang="fi-FI" sz="2000" dirty="0">
                <a:solidFill>
                  <a:schemeClr val="tx1"/>
                </a:solidFill>
              </a:rPr>
              <a:t> via EBSD </a:t>
            </a:r>
            <a:r>
              <a:rPr lang="fi-FI" sz="2000" dirty="0" err="1">
                <a:solidFill>
                  <a:schemeClr val="tx1"/>
                </a:solidFill>
              </a:rPr>
              <a:t>from</a:t>
            </a:r>
            <a:r>
              <a:rPr lang="fi-FI" sz="2000" dirty="0">
                <a:solidFill>
                  <a:schemeClr val="tx1"/>
                </a:solidFill>
              </a:rPr>
              <a:t> a </a:t>
            </a:r>
            <a:r>
              <a:rPr lang="fi-FI" sz="2000" dirty="0" err="1">
                <a:solidFill>
                  <a:schemeClr val="tx1"/>
                </a:solidFill>
              </a:rPr>
              <a:t>martensitic</a:t>
            </a:r>
            <a:r>
              <a:rPr lang="fi-FI" sz="2000" dirty="0">
                <a:solidFill>
                  <a:schemeClr val="tx1"/>
                </a:solidFill>
              </a:rPr>
              <a:t> </a:t>
            </a:r>
            <a:r>
              <a:rPr lang="fi-FI" sz="2000" dirty="0" err="1">
                <a:solidFill>
                  <a:schemeClr val="tx1"/>
                </a:solidFill>
              </a:rPr>
              <a:t>surface</a:t>
            </a:r>
            <a:r>
              <a:rPr lang="fi-FI" sz="2000" dirty="0"/>
              <a:t>. </a:t>
            </a:r>
            <a:r>
              <a:rPr lang="fi-FI" sz="2000" dirty="0" err="1"/>
              <a:t>We</a:t>
            </a:r>
            <a:r>
              <a:rPr lang="fi-FI" sz="2000" dirty="0"/>
              <a:t> </a:t>
            </a:r>
            <a:r>
              <a:rPr lang="fi-FI" sz="2000" dirty="0" err="1"/>
              <a:t>will</a:t>
            </a:r>
            <a:r>
              <a:rPr lang="fi-FI" sz="2000" dirty="0"/>
              <a:t> </a:t>
            </a:r>
            <a:r>
              <a:rPr lang="fi-FI" sz="2000" dirty="0" err="1"/>
              <a:t>now</a:t>
            </a:r>
            <a:r>
              <a:rPr lang="fi-FI" sz="2000" dirty="0"/>
              <a:t> </a:t>
            </a:r>
            <a:r>
              <a:rPr lang="fi-FI" sz="2000" dirty="0" err="1"/>
              <a:t>divide</a:t>
            </a:r>
            <a:r>
              <a:rPr lang="fi-FI" sz="2000" dirty="0"/>
              <a:t> </a:t>
            </a:r>
            <a:r>
              <a:rPr lang="fi-FI" sz="2000" dirty="0" err="1"/>
              <a:t>the</a:t>
            </a:r>
            <a:r>
              <a:rPr lang="fi-FI" sz="2000" dirty="0"/>
              <a:t> </a:t>
            </a:r>
            <a:r>
              <a:rPr lang="fi-FI" sz="2000" dirty="0" err="1"/>
              <a:t>boundaries</a:t>
            </a:r>
            <a:r>
              <a:rPr lang="fi-FI" sz="2000" dirty="0"/>
              <a:t> </a:t>
            </a:r>
            <a:r>
              <a:rPr lang="fi-FI" sz="2000" dirty="0" err="1"/>
              <a:t>between</a:t>
            </a:r>
            <a:r>
              <a:rPr lang="fi-FI" sz="2000" dirty="0"/>
              <a:t> </a:t>
            </a:r>
            <a:r>
              <a:rPr lang="fi-FI" sz="2000" dirty="0" err="1"/>
              <a:t>laths</a:t>
            </a:r>
            <a:r>
              <a:rPr lang="fi-FI" sz="2000" dirty="0"/>
              <a:t> (</a:t>
            </a:r>
            <a:r>
              <a:rPr lang="fi-FI" sz="2000" dirty="0" err="1"/>
              <a:t>pancakes</a:t>
            </a:r>
            <a:r>
              <a:rPr lang="fi-FI" sz="2000" dirty="0"/>
              <a:t>) to </a:t>
            </a:r>
            <a:r>
              <a:rPr lang="fi-FI" sz="2000" dirty="0" err="1"/>
              <a:t>block</a:t>
            </a:r>
            <a:r>
              <a:rPr lang="fi-FI" sz="2000" dirty="0"/>
              <a:t> and </a:t>
            </a:r>
            <a:r>
              <a:rPr lang="fi-FI" sz="2000" dirty="0" err="1"/>
              <a:t>packet</a:t>
            </a:r>
            <a:r>
              <a:rPr lang="fi-FI" sz="2000" dirty="0"/>
              <a:t> </a:t>
            </a:r>
            <a:r>
              <a:rPr lang="fi-FI" sz="2000" dirty="0" err="1"/>
              <a:t>boundaries</a:t>
            </a:r>
            <a:r>
              <a:rPr lang="fi-FI" sz="2000" dirty="0"/>
              <a:t> </a:t>
            </a:r>
            <a:r>
              <a:rPr lang="fi-FI" sz="2000" dirty="0" err="1"/>
              <a:t>using</a:t>
            </a:r>
            <a:r>
              <a:rPr lang="fi-FI" sz="2000" dirty="0"/>
              <a:t> </a:t>
            </a:r>
            <a:r>
              <a:rPr lang="fi-FI" sz="2000" dirty="0" err="1"/>
              <a:t>the</a:t>
            </a:r>
            <a:r>
              <a:rPr lang="fi-FI" sz="2000" dirty="0"/>
              <a:t> definition:</a:t>
            </a:r>
            <a:endParaRPr lang="fi-FI" sz="2000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58286F0-FF90-4526-A491-CF742008749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31789" y="1370499"/>
            <a:ext cx="5328422" cy="826489"/>
          </a:xfrm>
          <a:prstGeom prst="rect">
            <a:avLst/>
          </a:prstGeom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45917E66-02EE-44C6-8C42-B5A4AE914B64}"/>
              </a:ext>
            </a:extLst>
          </p:cNvPr>
          <p:cNvSpPr/>
          <p:nvPr/>
        </p:nvSpPr>
        <p:spPr>
          <a:xfrm>
            <a:off x="5303912" y="3221561"/>
            <a:ext cx="1152128" cy="1944216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0787D5F-E196-489D-B9C7-429BC8D594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6569" y="2029909"/>
            <a:ext cx="4320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3679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82221-FEAC-43A5-A7F6-331909BBC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537"/>
            <a:ext cx="10515600" cy="1325563"/>
          </a:xfrm>
        </p:spPr>
        <p:txBody>
          <a:bodyPr/>
          <a:lstStyle/>
          <a:p>
            <a:r>
              <a:rPr lang="fi-FI" dirty="0" err="1"/>
              <a:t>While</a:t>
            </a:r>
            <a:r>
              <a:rPr lang="fi-FI" dirty="0"/>
              <a:t> </a:t>
            </a:r>
            <a:r>
              <a:rPr lang="fi-FI" dirty="0" err="1"/>
              <a:t>doing</a:t>
            </a:r>
            <a:r>
              <a:rPr lang="fi-FI" dirty="0"/>
              <a:t> so...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36307A-0865-41E5-AB2D-45489E57E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8243" y="1003068"/>
            <a:ext cx="10562167" cy="864462"/>
          </a:xfrm>
        </p:spPr>
        <p:txBody>
          <a:bodyPr/>
          <a:lstStyle/>
          <a:p>
            <a:r>
              <a:rPr lang="fi-FI" dirty="0" err="1"/>
              <a:t>We</a:t>
            </a:r>
            <a:r>
              <a:rPr lang="fi-FI" dirty="0"/>
              <a:t> </a:t>
            </a:r>
            <a:r>
              <a:rPr lang="fi-FI" dirty="0" err="1"/>
              <a:t>have</a:t>
            </a:r>
            <a:r>
              <a:rPr lang="fi-FI" dirty="0"/>
              <a:t> </a:t>
            </a:r>
            <a:r>
              <a:rPr lang="fi-FI" dirty="0" err="1"/>
              <a:t>essentially</a:t>
            </a:r>
            <a:r>
              <a:rPr lang="fi-FI" dirty="0"/>
              <a:t> </a:t>
            </a:r>
            <a:r>
              <a:rPr lang="fi-FI" dirty="0" err="1"/>
              <a:t>defined</a:t>
            </a:r>
            <a:r>
              <a:rPr lang="fi-FI" dirty="0"/>
              <a:t> </a:t>
            </a:r>
            <a:r>
              <a:rPr lang="fi-FI" dirty="0" err="1"/>
              <a:t>parent</a:t>
            </a:r>
            <a:r>
              <a:rPr lang="fi-FI" dirty="0"/>
              <a:t> </a:t>
            </a:r>
            <a:r>
              <a:rPr lang="fi-FI" dirty="0" err="1"/>
              <a:t>orientations</a:t>
            </a:r>
            <a:r>
              <a:rPr lang="fi-FI" dirty="0"/>
              <a:t> for </a:t>
            </a:r>
            <a:r>
              <a:rPr lang="fi-FI" dirty="0" err="1"/>
              <a:t>all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analyzed</a:t>
            </a:r>
            <a:r>
              <a:rPr lang="fi-FI" dirty="0"/>
              <a:t> </a:t>
            </a:r>
            <a:r>
              <a:rPr lang="fi-FI" dirty="0" err="1"/>
              <a:t>misorientations</a:t>
            </a:r>
            <a:r>
              <a:rPr lang="fi-FI" dirty="0"/>
              <a:t>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D7798-81ED-4A1B-884F-AFC009783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E6B37-8A1D-4CC7-B3C8-7FE4BFB8AFB5}" type="datetime1">
              <a:rPr lang="en-US" noProof="0" smtClean="0"/>
              <a:t>3/9/2020</a:t>
            </a:fld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4C1E42-45DA-4F32-BDB4-DE9DD237F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/>
              <a:t>Reconstruction of parent austenite from martensitic EBSD data</a:t>
            </a:r>
            <a:r>
              <a:rPr lang="en-US" dirty="0"/>
              <a:t>, Tuomo Nyyssönen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E6C9A0-C7FE-44D7-B3A2-1CAB1E6F9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10567-D74D-4A94-945D-6D455CF91C08}" type="slidenum">
              <a:rPr lang="en-US" noProof="0" smtClean="0"/>
              <a:t>29</a:t>
            </a:fld>
            <a:endParaRPr lang="en-US" noProof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290504-0366-4FAF-8780-AAF501CFF2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2000" y="2120280"/>
            <a:ext cx="3960000" cy="396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46A5C2-A74A-47FC-92CB-789AB28B76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270" y="2120528"/>
            <a:ext cx="3960000" cy="396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9AC237-C973-44C1-95DF-0842D1AD88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3635" y="2120280"/>
            <a:ext cx="3960000" cy="3960000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C35679A3-6D49-44B3-B219-24B765F3FF14}"/>
              </a:ext>
            </a:extLst>
          </p:cNvPr>
          <p:cNvSpPr/>
          <p:nvPr/>
        </p:nvSpPr>
        <p:spPr>
          <a:xfrm>
            <a:off x="3586483" y="3128172"/>
            <a:ext cx="1152128" cy="1944216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9ABDBA7B-0852-45CD-9DD7-FCD4BD1ECAB2}"/>
              </a:ext>
            </a:extLst>
          </p:cNvPr>
          <p:cNvSpPr/>
          <p:nvPr/>
        </p:nvSpPr>
        <p:spPr>
          <a:xfrm>
            <a:off x="7835936" y="3128172"/>
            <a:ext cx="1152128" cy="1944216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DE2C083-5DCE-4E00-933A-52898E94BE2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31789" y="1370499"/>
            <a:ext cx="5328422" cy="826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4203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772A9-F7EA-4B02-8DF9-2977D60EA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477" y="158750"/>
            <a:ext cx="10515600" cy="1325563"/>
          </a:xfrm>
        </p:spPr>
        <p:txBody>
          <a:bodyPr/>
          <a:lstStyle/>
          <a:p>
            <a:r>
              <a:rPr lang="fi-FI" dirty="0" err="1"/>
              <a:t>Martensite</a:t>
            </a:r>
            <a:r>
              <a:rPr lang="fi-FI" dirty="0"/>
              <a:t> is </a:t>
            </a:r>
            <a:r>
              <a:rPr lang="fi-FI" dirty="0" err="1"/>
              <a:t>not</a:t>
            </a:r>
            <a:r>
              <a:rPr lang="fi-FI" dirty="0"/>
              <a:t> </a:t>
            </a:r>
            <a:r>
              <a:rPr lang="fi-FI" dirty="0" err="1"/>
              <a:t>really</a:t>
            </a:r>
            <a:r>
              <a:rPr lang="fi-FI" dirty="0"/>
              <a:t> </a:t>
            </a:r>
            <a:r>
              <a:rPr lang="fi-FI" dirty="0" err="1"/>
              <a:t>composed</a:t>
            </a:r>
            <a:r>
              <a:rPr lang="fi-FI" dirty="0"/>
              <a:t> of </a:t>
            </a:r>
            <a:r>
              <a:rPr lang="fi-FI" dirty="0" err="1"/>
              <a:t>grains</a:t>
            </a:r>
            <a:r>
              <a:rPr lang="fi-FI" dirty="0"/>
              <a:t> </a:t>
            </a:r>
            <a:r>
              <a:rPr lang="fi-FI" dirty="0" err="1"/>
              <a:t>like</a:t>
            </a:r>
            <a:r>
              <a:rPr lang="fi-FI" dirty="0"/>
              <a:t> </a:t>
            </a:r>
            <a:r>
              <a:rPr lang="fi-FI" dirty="0" err="1"/>
              <a:t>ferrite</a:t>
            </a:r>
            <a:r>
              <a:rPr lang="fi-FI" dirty="0"/>
              <a:t> and </a:t>
            </a:r>
            <a:r>
              <a:rPr lang="fi-FI" dirty="0" err="1"/>
              <a:t>austenite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38A9A9-E66D-4369-A0E8-97CB95743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E6B37-8A1D-4CC7-B3C8-7FE4BFB8AFB5}" type="datetime1">
              <a:rPr lang="en-US" noProof="0" smtClean="0"/>
              <a:t>3/9/2020</a:t>
            </a:fld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88DC8D-EC20-425B-BDF4-D09C321DE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/>
              <a:t>Reconstruction of parent austenite from martensitic EBSD data</a:t>
            </a:r>
            <a:r>
              <a:rPr lang="en-US" dirty="0"/>
              <a:t>, Tuomo Nyyssönen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CCEE5E-D2DC-47E2-8EDE-39EB7A45C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10567-D74D-4A94-945D-6D455CF91C08}" type="slidenum">
              <a:rPr lang="en-US" noProof="0" smtClean="0"/>
              <a:t>3</a:t>
            </a:fld>
            <a:endParaRPr lang="en-US" noProof="0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49DF30A-11C8-4361-88EA-A640EFB321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4923" y="1484313"/>
            <a:ext cx="10562167" cy="864462"/>
          </a:xfrm>
        </p:spPr>
        <p:txBody>
          <a:bodyPr/>
          <a:lstStyle/>
          <a:p>
            <a:r>
              <a:rPr lang="fi-FI" dirty="0" err="1"/>
              <a:t>Instead</a:t>
            </a:r>
            <a:r>
              <a:rPr lang="fi-FI" dirty="0"/>
              <a:t> </a:t>
            </a:r>
            <a:r>
              <a:rPr lang="fi-FI" dirty="0" err="1"/>
              <a:t>martensite</a:t>
            </a:r>
            <a:r>
              <a:rPr lang="fi-FI" dirty="0"/>
              <a:t> is </a:t>
            </a:r>
            <a:r>
              <a:rPr lang="fi-FI" dirty="0" err="1"/>
              <a:t>composed</a:t>
            </a:r>
            <a:r>
              <a:rPr lang="fi-FI" dirty="0"/>
              <a:t> of </a:t>
            </a:r>
            <a:r>
              <a:rPr lang="fi-FI" dirty="0" err="1"/>
              <a:t>laths</a:t>
            </a:r>
            <a:r>
              <a:rPr lang="fi-FI" dirty="0"/>
              <a:t> </a:t>
            </a:r>
            <a:r>
              <a:rPr lang="fi-FI" dirty="0" err="1"/>
              <a:t>formed</a:t>
            </a:r>
            <a:r>
              <a:rPr lang="fi-FI" dirty="0"/>
              <a:t> </a:t>
            </a:r>
            <a:r>
              <a:rPr lang="fi-FI" dirty="0" err="1"/>
              <a:t>through</a:t>
            </a:r>
            <a:r>
              <a:rPr lang="fi-FI" dirty="0"/>
              <a:t> a </a:t>
            </a:r>
            <a:r>
              <a:rPr lang="fi-FI" dirty="0" err="1"/>
              <a:t>shear</a:t>
            </a:r>
            <a:r>
              <a:rPr lang="fi-FI" dirty="0"/>
              <a:t> </a:t>
            </a:r>
            <a:r>
              <a:rPr lang="fi-FI" dirty="0" err="1"/>
              <a:t>transformation</a:t>
            </a:r>
            <a:r>
              <a:rPr lang="fi-FI" dirty="0"/>
              <a:t> </a:t>
            </a:r>
            <a:r>
              <a:rPr lang="fi-FI" b="1" dirty="0" err="1"/>
              <a:t>from</a:t>
            </a:r>
            <a:r>
              <a:rPr lang="fi-FI" b="1" dirty="0"/>
              <a:t> </a:t>
            </a:r>
            <a:r>
              <a:rPr lang="fi-FI" b="1" dirty="0" err="1"/>
              <a:t>grains</a:t>
            </a:r>
            <a:endParaRPr lang="fi-FI" b="1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DB93E58-FB66-4D91-A4F2-B2DCA71FB7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84" y="2492378"/>
            <a:ext cx="7893720" cy="3451479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675A246-4AE1-40EA-A7BF-C88089C755C5}"/>
              </a:ext>
            </a:extLst>
          </p:cNvPr>
          <p:cNvCxnSpPr>
            <a:cxnSpLocks/>
          </p:cNvCxnSpPr>
          <p:nvPr/>
        </p:nvCxnSpPr>
        <p:spPr>
          <a:xfrm flipH="1" flipV="1">
            <a:off x="6456040" y="3933056"/>
            <a:ext cx="2088232" cy="285061"/>
          </a:xfrm>
          <a:prstGeom prst="straightConnector1">
            <a:avLst/>
          </a:prstGeom>
          <a:ln w="762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6D9C6DFD-F136-4CA0-B35F-54FE136E69EF}"/>
              </a:ext>
            </a:extLst>
          </p:cNvPr>
          <p:cNvSpPr txBox="1"/>
          <p:nvPr/>
        </p:nvSpPr>
        <p:spPr>
          <a:xfrm>
            <a:off x="8328248" y="5658795"/>
            <a:ext cx="3384376" cy="68825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fi-FI" sz="2000" dirty="0" err="1">
                <a:solidFill>
                  <a:schemeClr val="tx1"/>
                </a:solidFill>
              </a:rPr>
              <a:t>Stacked</a:t>
            </a:r>
            <a:r>
              <a:rPr lang="fi-FI" sz="2000" dirty="0">
                <a:solidFill>
                  <a:schemeClr val="tx1"/>
                </a:solidFill>
              </a:rPr>
              <a:t> </a:t>
            </a:r>
            <a:r>
              <a:rPr lang="fi-FI" sz="2000" dirty="0" err="1">
                <a:solidFill>
                  <a:schemeClr val="tx1"/>
                </a:solidFill>
              </a:rPr>
              <a:t>ellipsoids</a:t>
            </a:r>
            <a:r>
              <a:rPr lang="fi-FI" sz="2000" dirty="0">
                <a:solidFill>
                  <a:schemeClr val="tx1"/>
                </a:solidFill>
              </a:rPr>
              <a:t> – </a:t>
            </a:r>
            <a:r>
              <a:rPr lang="fi-FI" sz="2000" dirty="0" err="1">
                <a:solidFill>
                  <a:schemeClr val="tx1"/>
                </a:solidFill>
              </a:rPr>
              <a:t>like</a:t>
            </a:r>
            <a:r>
              <a:rPr lang="fi-FI" sz="2000" dirty="0">
                <a:solidFill>
                  <a:schemeClr val="tx1"/>
                </a:solidFill>
              </a:rPr>
              <a:t> a </a:t>
            </a:r>
            <a:r>
              <a:rPr lang="fi-FI" sz="2000" dirty="0" err="1">
                <a:solidFill>
                  <a:schemeClr val="tx1"/>
                </a:solidFill>
              </a:rPr>
              <a:t>pile</a:t>
            </a:r>
            <a:r>
              <a:rPr lang="fi-FI" sz="2000" dirty="0">
                <a:solidFill>
                  <a:schemeClr val="tx1"/>
                </a:solidFill>
              </a:rPr>
              <a:t> of </a:t>
            </a:r>
            <a:r>
              <a:rPr lang="fi-FI" sz="2000" dirty="0" err="1">
                <a:solidFill>
                  <a:schemeClr val="tx1"/>
                </a:solidFill>
              </a:rPr>
              <a:t>pancakes</a:t>
            </a:r>
            <a:r>
              <a:rPr lang="fi-FI" sz="2000" dirty="0">
                <a:solidFill>
                  <a:schemeClr val="tx1"/>
                </a:solidFill>
              </a:rPr>
              <a:t>!</a:t>
            </a:r>
          </a:p>
        </p:txBody>
      </p:sp>
      <p:pic>
        <p:nvPicPr>
          <p:cNvPr id="3074" name="Picture 2" descr="Pancake, Crepes, Eat, Food, Crepe">
            <a:extLst>
              <a:ext uri="{FF2B5EF4-FFF2-40B4-BE49-F238E27FC236}">
                <a16:creationId xmlns:a16="http://schemas.microsoft.com/office/drawing/2014/main" id="{6D1F0E8F-0B0B-4DFE-A977-AF02B9C5C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0" b="89817" l="5625" r="93125">
                        <a14:foregroundMark x1="21875" y1="66191" x2="11250" y2="75764"/>
                        <a14:foregroundMark x1="11250" y1="75764" x2="33229" y2="88798"/>
                        <a14:foregroundMark x1="33229" y1="88798" x2="79375" y2="82892"/>
                        <a14:foregroundMark x1="79375" y1="82892" x2="89375" y2="75967"/>
                        <a14:foregroundMark x1="89375" y1="75967" x2="82292" y2="62118"/>
                        <a14:foregroundMark x1="82292" y1="62118" x2="81354" y2="62118"/>
                        <a14:foregroundMark x1="12083" y1="76986" x2="19688" y2="64969"/>
                        <a14:foregroundMark x1="19688" y1="64969" x2="20000" y2="64766"/>
                        <a14:foregroundMark x1="22396" y1="62118" x2="11563" y2="65784"/>
                        <a14:foregroundMark x1="11563" y1="65784" x2="21250" y2="65784"/>
                        <a14:foregroundMark x1="21250" y1="65784" x2="17500" y2="63747"/>
                        <a14:foregroundMark x1="14167" y1="68228" x2="12500" y2="70265"/>
                        <a14:foregroundMark x1="6458" y1="71690" x2="5625" y2="74338"/>
                        <a14:foregroundMark x1="10000" y1="66395" x2="10833" y2="67821"/>
                        <a14:foregroundMark x1="9792" y1="66395" x2="11458" y2="67821"/>
                        <a14:foregroundMark x1="8125" y1="68635" x2="10833" y2="67413"/>
                        <a14:foregroundMark x1="9479" y1="67821" x2="6667" y2="74949"/>
                        <a14:foregroundMark x1="81875" y1="56619" x2="90104" y2="65377"/>
                        <a14:foregroundMark x1="90104" y1="65377" x2="86458" y2="75356"/>
                        <a14:foregroundMark x1="80625" y1="56619" x2="83333" y2="61303"/>
                        <a14:foregroundMark x1="81042" y1="61100" x2="79792" y2="55601"/>
                        <a14:foregroundMark x1="86250" y1="66191" x2="89375" y2="75967"/>
                        <a14:foregroundMark x1="87813" y1="74338" x2="91146" y2="71894"/>
                        <a14:foregroundMark x1="89896" y1="74949" x2="89375" y2="70876"/>
                        <a14:foregroundMark x1="89375" y1="72912" x2="83750" y2="56619"/>
                        <a14:foregroundMark x1="83750" y1="56619" x2="90313" y2="70468"/>
                        <a14:foregroundMark x1="90313" y1="70468" x2="91458" y2="75356"/>
                        <a14:foregroundMark x1="90833" y1="74745" x2="92604" y2="73320"/>
                        <a14:foregroundMark x1="90313" y1="74949" x2="92604" y2="56212"/>
                        <a14:foregroundMark x1="92604" y1="56212" x2="86563" y2="70876"/>
                        <a14:foregroundMark x1="86563" y1="70876" x2="93125" y2="70265"/>
                        <a14:foregroundMark x1="85208" y1="58656" x2="81875" y2="61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136" y="3095254"/>
            <a:ext cx="5076056" cy="2596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71179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987FB4F-698C-43E4-9DE8-C79E45558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0765" y="-76663"/>
            <a:ext cx="10515600" cy="1325563"/>
          </a:xfrm>
        </p:spPr>
        <p:txBody>
          <a:bodyPr/>
          <a:lstStyle/>
          <a:p>
            <a:r>
              <a:rPr lang="fi-FI" dirty="0" err="1"/>
              <a:t>What</a:t>
            </a:r>
            <a:r>
              <a:rPr lang="fi-FI" dirty="0"/>
              <a:t> </a:t>
            </a:r>
            <a:r>
              <a:rPr lang="fi-FI" dirty="0" err="1"/>
              <a:t>does</a:t>
            </a:r>
            <a:r>
              <a:rPr lang="fi-FI" dirty="0"/>
              <a:t> MCL </a:t>
            </a:r>
            <a:r>
              <a:rPr lang="fi-FI" dirty="0" err="1"/>
              <a:t>do</a:t>
            </a:r>
            <a:r>
              <a:rPr lang="fi-FI" dirty="0"/>
              <a:t>?</a:t>
            </a:r>
            <a:endParaRPr lang="en-FI" dirty="0"/>
          </a:p>
        </p:txBody>
      </p:sp>
      <p:pic>
        <p:nvPicPr>
          <p:cNvPr id="4" name="Sisällön paikkamerkki 3">
            <a:extLst>
              <a:ext uri="{FF2B5EF4-FFF2-40B4-BE49-F238E27FC236}">
                <a16:creationId xmlns:a16="http://schemas.microsoft.com/office/drawing/2014/main" id="{86EF92A5-560D-4735-A06B-77AC2F35FE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380" y="1098317"/>
            <a:ext cx="11932577" cy="5759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8244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4713" y="437137"/>
            <a:ext cx="8229600" cy="1143000"/>
          </a:xfrm>
        </p:spPr>
        <p:txBody>
          <a:bodyPr/>
          <a:lstStyle/>
          <a:p>
            <a:r>
              <a:rPr lang="fi-FI" dirty="0" err="1"/>
              <a:t>What</a:t>
            </a:r>
            <a:r>
              <a:rPr lang="fi-FI" dirty="0"/>
              <a:t> </a:t>
            </a:r>
            <a:r>
              <a:rPr lang="fi-FI" dirty="0" err="1"/>
              <a:t>we</a:t>
            </a:r>
            <a:r>
              <a:rPr lang="fi-FI" dirty="0"/>
              <a:t> </a:t>
            </a:r>
            <a:r>
              <a:rPr lang="fi-FI" dirty="0" err="1"/>
              <a:t>get</a:t>
            </a:r>
            <a:r>
              <a:rPr lang="fi-FI" dirty="0"/>
              <a:t>!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4CCA970-FB26-437B-8E91-E1A1DF853D89}" type="datetime1">
              <a:rPr lang="fi-FI" smtClean="0"/>
              <a:pPr>
                <a:defRPr/>
              </a:pPr>
              <a:t>9.3.2020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3E1A83-5E80-43DC-B886-811C19EEB2A4}" type="slidenum">
              <a:rPr lang="fi-FI" smtClean="0"/>
              <a:pPr>
                <a:defRPr/>
              </a:pPr>
              <a:t>31</a:t>
            </a:fld>
            <a:endParaRPr lang="fi-FI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8085" y="1671782"/>
            <a:ext cx="4071600" cy="4071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9513" y="1671782"/>
            <a:ext cx="4071600" cy="4071600"/>
          </a:xfrm>
          <a:prstGeom prst="rect">
            <a:avLst/>
          </a:prstGeom>
        </p:spPr>
      </p:pic>
      <p:sp>
        <p:nvSpPr>
          <p:cNvPr id="24" name="Right Arrow 23"/>
          <p:cNvSpPr/>
          <p:nvPr/>
        </p:nvSpPr>
        <p:spPr>
          <a:xfrm>
            <a:off x="5801831" y="2894782"/>
            <a:ext cx="703479" cy="16256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84242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4713" y="33481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i-FI" dirty="0" err="1"/>
              <a:t>Quite</a:t>
            </a:r>
            <a:r>
              <a:rPr lang="fi-FI" dirty="0"/>
              <a:t> </a:t>
            </a:r>
            <a:r>
              <a:rPr lang="fi-FI" dirty="0" err="1"/>
              <a:t>often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problem</a:t>
            </a:r>
            <a:r>
              <a:rPr lang="fi-FI" dirty="0"/>
              <a:t> is </a:t>
            </a:r>
            <a:r>
              <a:rPr lang="fi-FI" dirty="0" err="1"/>
              <a:t>twinning</a:t>
            </a:r>
            <a:r>
              <a:rPr lang="fi-FI" dirty="0"/>
              <a:t>.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185" y="1477818"/>
            <a:ext cx="7602725" cy="489858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4CCA970-FB26-437B-8E91-E1A1DF853D89}" type="datetime1">
              <a:rPr lang="fi-FI" smtClean="0"/>
              <a:pPr>
                <a:defRPr/>
              </a:pPr>
              <a:t>9.3.2020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3E1A83-5E80-43DC-B886-811C19EEB2A4}" type="slidenum">
              <a:rPr lang="fi-FI" smtClean="0"/>
              <a:pPr>
                <a:defRPr/>
              </a:pPr>
              <a:t>32</a:t>
            </a:fld>
            <a:endParaRPr lang="fi-FI" dirty="0"/>
          </a:p>
        </p:txBody>
      </p:sp>
      <p:sp>
        <p:nvSpPr>
          <p:cNvPr id="8" name="Rectangle 7"/>
          <p:cNvSpPr/>
          <p:nvPr/>
        </p:nvSpPr>
        <p:spPr>
          <a:xfrm>
            <a:off x="2325905" y="3740244"/>
            <a:ext cx="203936" cy="2216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Rectangle 8"/>
          <p:cNvSpPr/>
          <p:nvPr/>
        </p:nvSpPr>
        <p:spPr>
          <a:xfrm>
            <a:off x="2325905" y="6101960"/>
            <a:ext cx="203936" cy="2216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Rectangle 9"/>
          <p:cNvSpPr/>
          <p:nvPr/>
        </p:nvSpPr>
        <p:spPr>
          <a:xfrm>
            <a:off x="5712995" y="6101959"/>
            <a:ext cx="203936" cy="2216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276634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4CCA970-FB26-437B-8E91-E1A1DF853D89}" type="datetime1">
              <a:rPr lang="fi-FI" smtClean="0"/>
              <a:pPr>
                <a:defRPr/>
              </a:pPr>
              <a:t>9.3.2020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3E1A83-5E80-43DC-B886-811C19EEB2A4}" type="slidenum">
              <a:rPr lang="fi-FI" smtClean="0"/>
              <a:pPr>
                <a:defRPr/>
              </a:pPr>
              <a:t>33</a:t>
            </a:fld>
            <a:endParaRPr lang="fi-FI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22"/>
          <a:stretch/>
        </p:blipFill>
        <p:spPr>
          <a:xfrm>
            <a:off x="2072600" y="2041086"/>
            <a:ext cx="8237059" cy="3352951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1927" y="446521"/>
            <a:ext cx="4830350" cy="144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6350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 </a:t>
            </a:r>
            <a:r>
              <a:rPr lang="fi-FI" dirty="0" err="1"/>
              <a:t>reference</a:t>
            </a:r>
            <a:r>
              <a:rPr lang="fi-FI" dirty="0"/>
              <a:t> </a:t>
            </a:r>
            <a:r>
              <a:rPr lang="fi-FI" dirty="0" err="1"/>
              <a:t>map</a:t>
            </a:r>
            <a:r>
              <a:rPr lang="fi-FI" dirty="0"/>
              <a:t> </a:t>
            </a:r>
            <a:r>
              <a:rPr lang="fi-FI" dirty="0" err="1"/>
              <a:t>becomes</a:t>
            </a:r>
            <a:r>
              <a:rPr lang="fi-FI" dirty="0"/>
              <a:t> </a:t>
            </a:r>
            <a:r>
              <a:rPr lang="fi-FI" dirty="0" err="1"/>
              <a:t>available</a:t>
            </a:r>
            <a:r>
              <a:rPr lang="fi-FI" dirty="0"/>
              <a:t> for </a:t>
            </a:r>
            <a:r>
              <a:rPr lang="fi-FI" dirty="0" err="1"/>
              <a:t>comparison</a:t>
            </a:r>
            <a:r>
              <a:rPr lang="fi-FI" dirty="0"/>
              <a:t> </a:t>
            </a:r>
            <a:r>
              <a:rPr lang="fi-FI" dirty="0" err="1"/>
              <a:t>with</a:t>
            </a:r>
            <a:r>
              <a:rPr lang="fi-FI" dirty="0"/>
              <a:t> </a:t>
            </a:r>
            <a:r>
              <a:rPr lang="fi-FI" dirty="0" err="1"/>
              <a:t>whatever</a:t>
            </a:r>
            <a:r>
              <a:rPr lang="fi-FI" dirty="0"/>
              <a:t> </a:t>
            </a:r>
            <a:r>
              <a:rPr lang="fi-FI" dirty="0" err="1"/>
              <a:t>algorithm</a:t>
            </a:r>
            <a:r>
              <a:rPr lang="fi-FI" dirty="0"/>
              <a:t>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4CCA970-FB26-437B-8E91-E1A1DF853D89}" type="datetime1">
              <a:rPr lang="fi-FI" smtClean="0"/>
              <a:pPr>
                <a:defRPr/>
              </a:pPr>
              <a:t>9.3.2020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3E1A83-5E80-43DC-B886-811C19EEB2A4}" type="slidenum">
              <a:rPr lang="fi-FI" smtClean="0"/>
              <a:pPr>
                <a:defRPr/>
              </a:pPr>
              <a:t>34</a:t>
            </a:fld>
            <a:endParaRPr lang="fi-FI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7650" y="3026063"/>
            <a:ext cx="4830350" cy="14443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-1" r="44671"/>
          <a:stretch/>
        </p:blipFill>
        <p:spPr>
          <a:xfrm>
            <a:off x="2246309" y="2006314"/>
            <a:ext cx="3471000" cy="435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2209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4713" y="437137"/>
            <a:ext cx="8229600" cy="1143000"/>
          </a:xfrm>
        </p:spPr>
        <p:txBody>
          <a:bodyPr/>
          <a:lstStyle/>
          <a:p>
            <a:r>
              <a:rPr lang="fi-FI" dirty="0"/>
              <a:t>Software for </a:t>
            </a:r>
            <a:r>
              <a:rPr lang="fi-FI" dirty="0" err="1"/>
              <a:t>analysis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4CCA970-FB26-437B-8E91-E1A1DF853D89}" type="datetime1">
              <a:rPr lang="fi-FI" smtClean="0"/>
              <a:pPr>
                <a:defRPr/>
              </a:pPr>
              <a:t>9.3.2020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3E1A83-5E80-43DC-B886-811C19EEB2A4}" type="slidenum">
              <a:rPr lang="fi-FI" smtClean="0"/>
              <a:pPr>
                <a:defRPr/>
              </a:pPr>
              <a:t>35</a:t>
            </a:fld>
            <a:endParaRPr lang="fi-FI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3923" y="1332512"/>
            <a:ext cx="6409459" cy="5023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0353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4713" y="437137"/>
            <a:ext cx="8229600" cy="1143000"/>
          </a:xfrm>
        </p:spPr>
        <p:txBody>
          <a:bodyPr/>
          <a:lstStyle/>
          <a:p>
            <a:r>
              <a:rPr lang="fi-FI" dirty="0"/>
              <a:t>Software for </a:t>
            </a:r>
            <a:r>
              <a:rPr lang="fi-FI" dirty="0" err="1"/>
              <a:t>analysis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4CCA970-FB26-437B-8E91-E1A1DF853D89}" type="datetime1">
              <a:rPr lang="fi-FI" smtClean="0"/>
              <a:pPr>
                <a:defRPr/>
              </a:pPr>
              <a:t>9.3.2020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3E1A83-5E80-43DC-B886-811C19EEB2A4}" type="slidenum">
              <a:rPr lang="fi-FI" smtClean="0"/>
              <a:pPr>
                <a:defRPr/>
              </a:pPr>
              <a:t>36</a:t>
            </a:fld>
            <a:endParaRPr lang="fi-FI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4714" y="1921164"/>
            <a:ext cx="3667843" cy="3667843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>
            <a:off x="5812557" y="2942284"/>
            <a:ext cx="703479" cy="16256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035" y="1921163"/>
            <a:ext cx="3668400" cy="366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7323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4713" y="437137"/>
            <a:ext cx="8229600" cy="1143000"/>
          </a:xfrm>
        </p:spPr>
        <p:txBody>
          <a:bodyPr/>
          <a:lstStyle/>
          <a:p>
            <a:r>
              <a:rPr lang="fi-FI" dirty="0"/>
              <a:t>Software for </a:t>
            </a:r>
            <a:r>
              <a:rPr lang="fi-FI" dirty="0" err="1"/>
              <a:t>analysis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4CCA970-FB26-437B-8E91-E1A1DF853D89}" type="datetime1">
              <a:rPr lang="fi-FI" smtClean="0"/>
              <a:pPr>
                <a:defRPr/>
              </a:pPr>
              <a:t>9.3.2020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3E1A83-5E80-43DC-B886-811C19EEB2A4}" type="slidenum">
              <a:rPr lang="fi-FI" smtClean="0"/>
              <a:pPr>
                <a:defRPr/>
              </a:pPr>
              <a:t>37</a:t>
            </a:fld>
            <a:endParaRPr lang="fi-FI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-38"/>
          <a:stretch/>
        </p:blipFill>
        <p:spPr>
          <a:xfrm>
            <a:off x="2403833" y="1722295"/>
            <a:ext cx="7970481" cy="4318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3942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More </a:t>
            </a:r>
            <a:r>
              <a:rPr lang="fi-FI" dirty="0" err="1"/>
              <a:t>details</a:t>
            </a:r>
            <a:endParaRPr lang="fi-FI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71451" y="1830389"/>
            <a:ext cx="4776125" cy="4422775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4CCA970-FB26-437B-8E91-E1A1DF853D89}" type="datetime1">
              <a:rPr lang="fi-FI" smtClean="0"/>
              <a:pPr>
                <a:defRPr/>
              </a:pPr>
              <a:t>9.3.2020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3E1A83-5E80-43DC-B886-811C19EEB2A4}" type="slidenum">
              <a:rPr lang="fi-FI" smtClean="0"/>
              <a:pPr>
                <a:defRPr/>
              </a:pPr>
              <a:t>38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559212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4713" y="437137"/>
            <a:ext cx="8229600" cy="1143000"/>
          </a:xfrm>
        </p:spPr>
        <p:txBody>
          <a:bodyPr/>
          <a:lstStyle/>
          <a:p>
            <a:r>
              <a:rPr lang="fi-FI" dirty="0"/>
              <a:t>Software for </a:t>
            </a:r>
            <a:r>
              <a:rPr lang="fi-FI" dirty="0" err="1"/>
              <a:t>analysis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4CCA970-FB26-437B-8E91-E1A1DF853D89}" type="datetime1">
              <a:rPr lang="fi-FI" smtClean="0"/>
              <a:pPr>
                <a:defRPr/>
              </a:pPr>
              <a:t>9.3.2020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3E1A83-5E80-43DC-B886-811C19EEB2A4}" type="slidenum">
              <a:rPr lang="fi-FI" smtClean="0"/>
              <a:pPr>
                <a:defRPr/>
              </a:pPr>
              <a:t>39</a:t>
            </a:fld>
            <a:endParaRPr lang="fi-FI" dirty="0"/>
          </a:p>
        </p:txBody>
      </p:sp>
      <p:sp>
        <p:nvSpPr>
          <p:cNvPr id="7" name="Rectangle 6"/>
          <p:cNvSpPr/>
          <p:nvPr/>
        </p:nvSpPr>
        <p:spPr>
          <a:xfrm>
            <a:off x="2144713" y="1357644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i-FI" b="1" dirty="0" err="1"/>
              <a:t>Researchgate</a:t>
            </a:r>
            <a:endParaRPr lang="fi-FI" b="1" dirty="0"/>
          </a:p>
          <a:p>
            <a:endParaRPr lang="fi-FI" b="1" dirty="0"/>
          </a:p>
          <a:p>
            <a:r>
              <a:rPr lang="fi-FI" dirty="0" err="1"/>
              <a:t>Parent</a:t>
            </a:r>
            <a:r>
              <a:rPr lang="fi-FI" dirty="0"/>
              <a:t> </a:t>
            </a:r>
            <a:r>
              <a:rPr lang="fi-FI" dirty="0" err="1"/>
              <a:t>austenite</a:t>
            </a:r>
            <a:r>
              <a:rPr lang="fi-FI" dirty="0"/>
              <a:t> </a:t>
            </a:r>
            <a:r>
              <a:rPr lang="fi-FI" dirty="0" err="1"/>
              <a:t>reconstruction</a:t>
            </a:r>
            <a:r>
              <a:rPr lang="fi-FI" dirty="0"/>
              <a:t> for </a:t>
            </a:r>
            <a:r>
              <a:rPr lang="fi-FI" dirty="0" err="1"/>
              <a:t>Matlab</a:t>
            </a:r>
            <a:r>
              <a:rPr lang="fi-FI" dirty="0"/>
              <a:t> </a:t>
            </a:r>
            <a:r>
              <a:rPr lang="fi-FI" dirty="0" err="1"/>
              <a:t>with</a:t>
            </a:r>
            <a:r>
              <a:rPr lang="fi-FI" dirty="0"/>
              <a:t> MTEX: </a:t>
            </a:r>
            <a:r>
              <a:rPr lang="fi-FI" dirty="0" err="1"/>
              <a:t>graphical</a:t>
            </a:r>
            <a:r>
              <a:rPr lang="fi-FI" dirty="0"/>
              <a:t> </a:t>
            </a:r>
            <a:r>
              <a:rPr lang="fi-FI" dirty="0" err="1"/>
              <a:t>user</a:t>
            </a:r>
            <a:r>
              <a:rPr lang="fi-FI" dirty="0"/>
              <a:t> </a:t>
            </a:r>
            <a:r>
              <a:rPr lang="fi-FI" dirty="0" err="1"/>
              <a:t>interface</a:t>
            </a:r>
            <a:endParaRPr lang="fi-FI" dirty="0"/>
          </a:p>
          <a:p>
            <a:r>
              <a:rPr lang="fi-FI" dirty="0"/>
              <a:t>Tuomo Nyyssönen</a:t>
            </a:r>
          </a:p>
          <a:p>
            <a:endParaRPr lang="fi-FI" dirty="0"/>
          </a:p>
        </p:txBody>
      </p:sp>
      <p:sp>
        <p:nvSpPr>
          <p:cNvPr id="8" name="Rectangle 7"/>
          <p:cNvSpPr/>
          <p:nvPr/>
        </p:nvSpPr>
        <p:spPr>
          <a:xfrm>
            <a:off x="2144713" y="2979835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i-FI" b="1" dirty="0"/>
              <a:t>e-mail</a:t>
            </a:r>
          </a:p>
          <a:p>
            <a:endParaRPr lang="fi-FI" b="1" dirty="0"/>
          </a:p>
          <a:p>
            <a:r>
              <a:rPr lang="fi-FI" dirty="0"/>
              <a:t>tuomoknyyssonen@gmail.com</a:t>
            </a:r>
          </a:p>
          <a:p>
            <a:endParaRPr lang="fi-FI" dirty="0"/>
          </a:p>
        </p:txBody>
      </p:sp>
      <p:sp>
        <p:nvSpPr>
          <p:cNvPr id="9" name="Rectangle 8"/>
          <p:cNvSpPr/>
          <p:nvPr/>
        </p:nvSpPr>
        <p:spPr>
          <a:xfrm>
            <a:off x="2144713" y="4379531"/>
            <a:ext cx="68976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b="1" dirty="0" err="1"/>
              <a:t>Github</a:t>
            </a:r>
            <a:endParaRPr lang="fi-FI" b="1" dirty="0"/>
          </a:p>
          <a:p>
            <a:endParaRPr lang="fi-FI" b="1" dirty="0"/>
          </a:p>
          <a:p>
            <a:r>
              <a:rPr lang="fi-FI" dirty="0"/>
              <a:t>https://github.com/nyyssont/parent_austenite_reconstruction</a:t>
            </a:r>
          </a:p>
        </p:txBody>
      </p:sp>
    </p:spTree>
    <p:extLst>
      <p:ext uri="{BB962C8B-B14F-4D97-AF65-F5344CB8AC3E}">
        <p14:creationId xmlns:p14="http://schemas.microsoft.com/office/powerpoint/2010/main" val="33536547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4F8C9-283B-4ABC-A8B5-48674D709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THE PROBLEM BEHIND THE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B2BD8C-A1D9-4EB0-BA1F-12B0006C56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4916" y="1220416"/>
            <a:ext cx="10562167" cy="4681537"/>
          </a:xfrm>
        </p:spPr>
        <p:txBody>
          <a:bodyPr/>
          <a:lstStyle/>
          <a:p>
            <a:r>
              <a:rPr lang="fi-FI" dirty="0" err="1"/>
              <a:t>Pancakes</a:t>
            </a:r>
            <a:r>
              <a:rPr lang="fi-FI" dirty="0"/>
              <a:t> </a:t>
            </a:r>
            <a:r>
              <a:rPr lang="fi-FI" dirty="0" err="1"/>
              <a:t>are</a:t>
            </a:r>
            <a:r>
              <a:rPr lang="fi-FI" dirty="0"/>
              <a:t> made </a:t>
            </a:r>
            <a:r>
              <a:rPr lang="fi-FI" dirty="0" err="1"/>
              <a:t>from</a:t>
            </a:r>
            <a:r>
              <a:rPr lang="fi-FI" dirty="0"/>
              <a:t> </a:t>
            </a:r>
            <a:r>
              <a:rPr lang="fi-FI" dirty="0" err="1"/>
              <a:t>flour</a:t>
            </a:r>
            <a:r>
              <a:rPr lang="fi-FI" dirty="0"/>
              <a:t> mix. </a:t>
            </a:r>
            <a:r>
              <a:rPr lang="fi-FI" dirty="0" err="1"/>
              <a:t>But</a:t>
            </a:r>
            <a:r>
              <a:rPr lang="fi-FI" dirty="0"/>
              <a:t> </a:t>
            </a:r>
            <a:r>
              <a:rPr lang="fi-FI" dirty="0" err="1"/>
              <a:t>when</a:t>
            </a:r>
            <a:r>
              <a:rPr lang="fi-FI" dirty="0"/>
              <a:t> </a:t>
            </a:r>
            <a:r>
              <a:rPr lang="fi-FI" dirty="0" err="1"/>
              <a:t>you</a:t>
            </a:r>
            <a:r>
              <a:rPr lang="fi-FI" dirty="0"/>
              <a:t> </a:t>
            </a:r>
            <a:r>
              <a:rPr lang="fi-FI" dirty="0" err="1"/>
              <a:t>make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pancakes</a:t>
            </a:r>
            <a:r>
              <a:rPr lang="fi-FI" dirty="0"/>
              <a:t>, </a:t>
            </a:r>
            <a:r>
              <a:rPr lang="fi-FI" dirty="0" err="1"/>
              <a:t>you</a:t>
            </a:r>
            <a:r>
              <a:rPr lang="fi-FI" dirty="0"/>
              <a:t> </a:t>
            </a:r>
            <a:r>
              <a:rPr lang="fi-FI" dirty="0" err="1"/>
              <a:t>can’t</a:t>
            </a:r>
            <a:r>
              <a:rPr lang="fi-FI" dirty="0"/>
              <a:t> </a:t>
            </a:r>
            <a:r>
              <a:rPr lang="fi-FI" dirty="0" err="1"/>
              <a:t>study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flour</a:t>
            </a:r>
            <a:r>
              <a:rPr lang="fi-FI" dirty="0"/>
              <a:t> mix </a:t>
            </a:r>
            <a:r>
              <a:rPr lang="fi-FI" dirty="0" err="1"/>
              <a:t>any</a:t>
            </a:r>
            <a:r>
              <a:rPr lang="fi-FI" dirty="0"/>
              <a:t> </a:t>
            </a:r>
            <a:r>
              <a:rPr lang="fi-FI" dirty="0" err="1"/>
              <a:t>more</a:t>
            </a:r>
            <a:r>
              <a:rPr lang="fi-FI" dirty="0"/>
              <a:t>!</a:t>
            </a:r>
          </a:p>
          <a:p>
            <a:r>
              <a:rPr lang="fi-FI" dirty="0" err="1"/>
              <a:t>The</a:t>
            </a:r>
            <a:r>
              <a:rPr lang="fi-FI" dirty="0"/>
              <a:t> ”</a:t>
            </a:r>
            <a:r>
              <a:rPr lang="fi-FI" dirty="0" err="1"/>
              <a:t>flour</a:t>
            </a:r>
            <a:r>
              <a:rPr lang="fi-FI" dirty="0"/>
              <a:t> mix” </a:t>
            </a:r>
            <a:r>
              <a:rPr lang="fi-FI" dirty="0" err="1"/>
              <a:t>here</a:t>
            </a:r>
            <a:r>
              <a:rPr lang="fi-FI" dirty="0"/>
              <a:t> is </a:t>
            </a:r>
            <a:r>
              <a:rPr lang="fi-FI" dirty="0" err="1"/>
              <a:t>austenite</a:t>
            </a:r>
            <a:r>
              <a:rPr lang="fi-FI" dirty="0"/>
              <a:t> at ~700 – 1000 °C </a:t>
            </a:r>
            <a:r>
              <a:rPr lang="fi-FI" dirty="0" err="1"/>
              <a:t>so</a:t>
            </a:r>
            <a:r>
              <a:rPr lang="fi-FI" dirty="0"/>
              <a:t> </a:t>
            </a:r>
            <a:r>
              <a:rPr lang="fi-FI" dirty="0" err="1"/>
              <a:t>it’s</a:t>
            </a:r>
            <a:r>
              <a:rPr lang="fi-FI" dirty="0"/>
              <a:t> a </a:t>
            </a:r>
            <a:r>
              <a:rPr lang="fi-FI" dirty="0" err="1"/>
              <a:t>bit</a:t>
            </a:r>
            <a:r>
              <a:rPr lang="fi-FI" dirty="0"/>
              <a:t> </a:t>
            </a:r>
            <a:r>
              <a:rPr lang="fi-FI" dirty="0" err="1"/>
              <a:t>tricky</a:t>
            </a:r>
            <a:r>
              <a:rPr lang="fi-FI" dirty="0"/>
              <a:t> to </a:t>
            </a:r>
            <a:r>
              <a:rPr lang="fi-FI" dirty="0" err="1"/>
              <a:t>study</a:t>
            </a:r>
            <a:r>
              <a:rPr lang="fi-FI" dirty="0"/>
              <a:t> </a:t>
            </a:r>
            <a:r>
              <a:rPr lang="fi-FI" dirty="0" err="1"/>
              <a:t>anyway</a:t>
            </a:r>
            <a:r>
              <a:rPr lang="fi-FI" dirty="0"/>
              <a:t>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3FCB72-0181-44E8-9A9B-C3DE8EC1A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E6B37-8A1D-4CC7-B3C8-7FE4BFB8AFB5}" type="datetime1">
              <a:rPr lang="en-US" noProof="0" smtClean="0"/>
              <a:t>3/9/2020</a:t>
            </a:fld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99D2B6-7324-411B-BE2A-CBFE3E428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/>
              <a:t>Reconstruction of parent austenite from martensitic EBSD data</a:t>
            </a:r>
            <a:r>
              <a:rPr lang="en-US" noProof="0" dirty="0"/>
              <a:t>, Tuomo Nyyssönen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D171C2-DD49-441D-82F4-585CC9F91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10567-D74D-4A94-945D-6D455CF91C08}" type="slidenum">
              <a:rPr lang="en-US" noProof="0" smtClean="0"/>
              <a:t>4</a:t>
            </a:fld>
            <a:endParaRPr lang="en-US" noProof="0" dirty="0"/>
          </a:p>
        </p:txBody>
      </p:sp>
      <p:pic>
        <p:nvPicPr>
          <p:cNvPr id="7" name="Picture 6" descr="A bowl of soup&#10;&#10;Description automatically generated">
            <a:extLst>
              <a:ext uri="{FF2B5EF4-FFF2-40B4-BE49-F238E27FC236}">
                <a16:creationId xmlns:a16="http://schemas.microsoft.com/office/drawing/2014/main" id="{D1985D07-43A3-4D01-8C8B-5CA1C4D5AD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11" b="96973" l="2300" r="95800">
                        <a14:foregroundMark x1="33700" y1="21514" x2="15600" y2="34811"/>
                        <a14:foregroundMark x1="15600" y1="34811" x2="6300" y2="52865"/>
                        <a14:foregroundMark x1="6300" y1="52865" x2="11200" y2="70378"/>
                        <a14:foregroundMark x1="11200" y1="70378" x2="32000" y2="27892"/>
                        <a14:foregroundMark x1="32000" y1="27892" x2="34000" y2="20865"/>
                        <a14:foregroundMark x1="68000" y1="21514" x2="81000" y2="33081"/>
                        <a14:foregroundMark x1="81000" y1="33081" x2="88500" y2="50270"/>
                        <a14:foregroundMark x1="88500" y1="50270" x2="86200" y2="67135"/>
                        <a14:foregroundMark x1="86200" y1="67135" x2="70800" y2="57946"/>
                        <a14:foregroundMark x1="70800" y1="57946" x2="59300" y2="38703"/>
                        <a14:foregroundMark x1="59300" y1="38703" x2="58200" y2="20649"/>
                        <a14:foregroundMark x1="58200" y1="20649" x2="74100" y2="18270"/>
                        <a14:foregroundMark x1="74100" y1="18270" x2="74300" y2="26162"/>
                        <a14:foregroundMark x1="85300" y1="38378" x2="96400" y2="50703"/>
                        <a14:foregroundMark x1="96400" y1="50703" x2="91500" y2="67351"/>
                        <a14:foregroundMark x1="91500" y1="67351" x2="88000" y2="48432"/>
                        <a14:foregroundMark x1="88000" y1="48432" x2="93300" y2="42054"/>
                        <a14:foregroundMark x1="91000" y1="66703" x2="79000" y2="87027"/>
                        <a14:foregroundMark x1="79000" y1="87027" x2="79600" y2="69297"/>
                        <a14:foregroundMark x1="79600" y1="69297" x2="86100" y2="73189"/>
                        <a14:foregroundMark x1="62200" y1="91892" x2="45000" y2="95892"/>
                        <a14:foregroundMark x1="45000" y1="95892" x2="54800" y2="91568"/>
                        <a14:foregroundMark x1="24500" y1="80000" x2="10100" y2="71027"/>
                        <a14:foregroundMark x1="10100" y1="71027" x2="2300" y2="56000"/>
                        <a14:foregroundMark x1="2300" y1="56000" x2="7500" y2="43351"/>
                        <a14:foregroundMark x1="15000" y1="77514" x2="21900" y2="83459"/>
                        <a14:foregroundMark x1="45800" y1="94703" x2="25400" y2="86919"/>
                        <a14:foregroundMark x1="42700" y1="96216" x2="24200" y2="84973"/>
                        <a14:foregroundMark x1="36300" y1="93405" x2="24200" y2="87243"/>
                        <a14:foregroundMark x1="45800" y1="14054" x2="53900" y2="10378"/>
                        <a14:foregroundMark x1="70000" y1="12865" x2="84100" y2="3459"/>
                        <a14:foregroundMark x1="84100" y1="3459" x2="80400" y2="3135"/>
                        <a14:foregroundMark x1="48100" y1="97189" x2="60500" y2="92216"/>
                        <a14:foregroundMark x1="63100" y1="92757" x2="54500" y2="96541"/>
                        <a14:foregroundMark x1="70300" y1="91568" x2="59100" y2="95892"/>
                        <a14:foregroundMark x1="81200" y1="84649" x2="70000" y2="91568"/>
                        <a14:foregroundMark x1="36000" y1="94703" x2="22300" y2="86919"/>
                        <a14:foregroundMark x1="22300" y1="86919" x2="14200" y2="77838"/>
                        <a14:foregroundMark x1="95600" y1="61622" x2="95800" y2="44649"/>
                        <a14:foregroundMark x1="95800" y1="44649" x2="95600" y2="44216"/>
                        <a14:foregroundMark x1="82700" y1="2811" x2="69700" y2="13081"/>
                        <a14:foregroundMark x1="69700" y1="13081" x2="69700" y2="130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847528" y="2892659"/>
            <a:ext cx="3543504" cy="3277742"/>
          </a:xfrm>
          <a:prstGeom prst="rect">
            <a:avLst/>
          </a:prstGeom>
        </p:spPr>
      </p:pic>
      <p:pic>
        <p:nvPicPr>
          <p:cNvPr id="8" name="Picture 2" descr="Pancake, Crepes, Eat, Food, Crepe">
            <a:extLst>
              <a:ext uri="{FF2B5EF4-FFF2-40B4-BE49-F238E27FC236}">
                <a16:creationId xmlns:a16="http://schemas.microsoft.com/office/drawing/2014/main" id="{63FBBDBE-CE9B-4812-B3A0-D03C19752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0" b="89817" l="5625" r="93125">
                        <a14:foregroundMark x1="21875" y1="66191" x2="11250" y2="75764"/>
                        <a14:foregroundMark x1="11250" y1="75764" x2="33229" y2="88798"/>
                        <a14:foregroundMark x1="33229" y1="88798" x2="79375" y2="82892"/>
                        <a14:foregroundMark x1="79375" y1="82892" x2="89375" y2="75967"/>
                        <a14:foregroundMark x1="89375" y1="75967" x2="82292" y2="62118"/>
                        <a14:foregroundMark x1="82292" y1="62118" x2="81354" y2="62118"/>
                        <a14:foregroundMark x1="12083" y1="76986" x2="19688" y2="64969"/>
                        <a14:foregroundMark x1="19688" y1="64969" x2="20000" y2="64766"/>
                        <a14:foregroundMark x1="22396" y1="62118" x2="11563" y2="65784"/>
                        <a14:foregroundMark x1="11563" y1="65784" x2="21250" y2="65784"/>
                        <a14:foregroundMark x1="21250" y1="65784" x2="17500" y2="63747"/>
                        <a14:foregroundMark x1="14167" y1="68228" x2="12500" y2="70265"/>
                        <a14:foregroundMark x1="6458" y1="71690" x2="5625" y2="74338"/>
                        <a14:foregroundMark x1="10000" y1="66395" x2="10833" y2="67821"/>
                        <a14:foregroundMark x1="9792" y1="66395" x2="11458" y2="67821"/>
                        <a14:foregroundMark x1="8125" y1="68635" x2="10833" y2="67413"/>
                        <a14:foregroundMark x1="9479" y1="67821" x2="6667" y2="74949"/>
                        <a14:foregroundMark x1="81875" y1="56619" x2="90104" y2="65377"/>
                        <a14:foregroundMark x1="90104" y1="65377" x2="86458" y2="75356"/>
                        <a14:foregroundMark x1="80625" y1="56619" x2="83333" y2="61303"/>
                        <a14:foregroundMark x1="81042" y1="61100" x2="79792" y2="55601"/>
                        <a14:foregroundMark x1="86250" y1="66191" x2="89375" y2="75967"/>
                        <a14:foregroundMark x1="87813" y1="74338" x2="91146" y2="71894"/>
                        <a14:foregroundMark x1="89896" y1="74949" x2="89375" y2="70876"/>
                        <a14:foregroundMark x1="89375" y1="72912" x2="83750" y2="56619"/>
                        <a14:foregroundMark x1="83750" y1="56619" x2="90313" y2="70468"/>
                        <a14:foregroundMark x1="90313" y1="70468" x2="91458" y2="75356"/>
                        <a14:foregroundMark x1="90833" y1="74745" x2="92604" y2="73320"/>
                        <a14:foregroundMark x1="90313" y1="74949" x2="92604" y2="56212"/>
                        <a14:foregroundMark x1="92604" y1="56212" x2="86563" y2="70876"/>
                        <a14:foregroundMark x1="86563" y1="70876" x2="93125" y2="70265"/>
                        <a14:foregroundMark x1="85208" y1="58656" x2="81875" y2="61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104" y="3212976"/>
            <a:ext cx="4539996" cy="2322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ight Arrow 8">
            <a:extLst>
              <a:ext uri="{FF2B5EF4-FFF2-40B4-BE49-F238E27FC236}">
                <a16:creationId xmlns:a16="http://schemas.microsoft.com/office/drawing/2014/main" id="{B0E0F995-A0C9-4BCC-A154-A64DF6EC378A}"/>
              </a:ext>
            </a:extLst>
          </p:cNvPr>
          <p:cNvSpPr/>
          <p:nvPr/>
        </p:nvSpPr>
        <p:spPr>
          <a:xfrm>
            <a:off x="5447928" y="3561185"/>
            <a:ext cx="2016224" cy="16256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307091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4713" y="437137"/>
            <a:ext cx="8229600" cy="1143000"/>
          </a:xfrm>
        </p:spPr>
        <p:txBody>
          <a:bodyPr/>
          <a:lstStyle/>
          <a:p>
            <a:r>
              <a:rPr lang="fi-FI" dirty="0" err="1"/>
              <a:t>Two</a:t>
            </a:r>
            <a:r>
              <a:rPr lang="fi-FI" dirty="0"/>
              <a:t> </a:t>
            </a:r>
            <a:r>
              <a:rPr lang="fi-FI" dirty="0" err="1"/>
              <a:t>basic</a:t>
            </a:r>
            <a:r>
              <a:rPr lang="fi-FI" dirty="0"/>
              <a:t> </a:t>
            </a:r>
            <a:r>
              <a:rPr lang="fi-FI" dirty="0" err="1"/>
              <a:t>reconstruction</a:t>
            </a:r>
            <a:r>
              <a:rPr lang="fi-FI" dirty="0"/>
              <a:t> </a:t>
            </a:r>
            <a:r>
              <a:rPr lang="fi-FI" dirty="0" err="1"/>
              <a:t>methods</a:t>
            </a:r>
            <a:r>
              <a:rPr lang="fi-FI" dirty="0"/>
              <a:t>: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4CCA970-FB26-437B-8E91-E1A1DF853D89}" type="datetime1">
              <a:rPr lang="fi-FI" smtClean="0"/>
              <a:pPr>
                <a:defRPr/>
              </a:pPr>
              <a:t>9.3.2020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3E1A83-5E80-43DC-B886-811C19EEB2A4}" type="slidenum">
              <a:rPr lang="fi-FI" smtClean="0"/>
              <a:pPr>
                <a:defRPr/>
              </a:pPr>
              <a:t>40</a:t>
            </a:fld>
            <a:endParaRPr lang="fi-FI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6" t="6869" r="6528" b="6532"/>
          <a:stretch/>
        </p:blipFill>
        <p:spPr>
          <a:xfrm>
            <a:off x="2033876" y="1580137"/>
            <a:ext cx="4078851" cy="40725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2726" y="1580137"/>
            <a:ext cx="4111929" cy="4111929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6853382" y="1403927"/>
            <a:ext cx="0" cy="4608946"/>
          </a:xfrm>
          <a:prstGeom prst="line">
            <a:avLst/>
          </a:prstGeom>
          <a:ln w="76200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513782" y="1403927"/>
            <a:ext cx="0" cy="4608946"/>
          </a:xfrm>
          <a:prstGeom prst="line">
            <a:avLst/>
          </a:prstGeom>
          <a:ln w="76200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8188037" y="1403927"/>
            <a:ext cx="0" cy="4608946"/>
          </a:xfrm>
          <a:prstGeom prst="line">
            <a:avLst/>
          </a:prstGeom>
          <a:ln w="76200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8908473" y="1403927"/>
            <a:ext cx="0" cy="4608946"/>
          </a:xfrm>
          <a:prstGeom prst="line">
            <a:avLst/>
          </a:prstGeom>
          <a:ln w="76200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9542463" y="1403927"/>
            <a:ext cx="0" cy="4608946"/>
          </a:xfrm>
          <a:prstGeom prst="line">
            <a:avLst/>
          </a:prstGeom>
          <a:ln w="76200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6112726" y="2350654"/>
            <a:ext cx="4261587" cy="0"/>
          </a:xfrm>
          <a:prstGeom prst="line">
            <a:avLst/>
          </a:prstGeom>
          <a:ln w="76200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6131199" y="2983345"/>
            <a:ext cx="4261587" cy="0"/>
          </a:xfrm>
          <a:prstGeom prst="line">
            <a:avLst/>
          </a:prstGeom>
          <a:ln w="76200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6131199" y="3657599"/>
            <a:ext cx="4261587" cy="0"/>
          </a:xfrm>
          <a:prstGeom prst="line">
            <a:avLst/>
          </a:prstGeom>
          <a:ln w="76200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6131199" y="4304145"/>
            <a:ext cx="4261587" cy="0"/>
          </a:xfrm>
          <a:prstGeom prst="line">
            <a:avLst/>
          </a:prstGeom>
          <a:ln w="76200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6131199" y="4950691"/>
            <a:ext cx="4261587" cy="0"/>
          </a:xfrm>
          <a:prstGeom prst="line">
            <a:avLst/>
          </a:prstGeom>
          <a:ln w="76200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45138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Arrow: Up 23">
            <a:extLst>
              <a:ext uri="{FF2B5EF4-FFF2-40B4-BE49-F238E27FC236}">
                <a16:creationId xmlns:a16="http://schemas.microsoft.com/office/drawing/2014/main" id="{AE399F38-F8D2-42CB-A83C-3BD74921406B}"/>
              </a:ext>
            </a:extLst>
          </p:cNvPr>
          <p:cNvSpPr/>
          <p:nvPr/>
        </p:nvSpPr>
        <p:spPr>
          <a:xfrm>
            <a:off x="9049602" y="2940242"/>
            <a:ext cx="753371" cy="2668008"/>
          </a:xfrm>
          <a:prstGeom prst="up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9FBE04-A8A8-4829-B307-B1BF3919D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Mathematically</a:t>
            </a:r>
            <a:r>
              <a:rPr lang="fi-FI" dirty="0"/>
              <a:t>,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relationship</a:t>
            </a:r>
            <a:r>
              <a:rPr lang="fi-FI" dirty="0"/>
              <a:t> </a:t>
            </a:r>
            <a:r>
              <a:rPr lang="fi-FI" dirty="0" err="1"/>
              <a:t>looks</a:t>
            </a:r>
            <a:r>
              <a:rPr lang="fi-FI" dirty="0"/>
              <a:t> </a:t>
            </a:r>
            <a:r>
              <a:rPr lang="fi-FI" dirty="0" err="1"/>
              <a:t>like</a:t>
            </a:r>
            <a:r>
              <a:rPr lang="fi-FI" dirty="0"/>
              <a:t> </a:t>
            </a:r>
            <a:r>
              <a:rPr lang="fi-FI" dirty="0" err="1"/>
              <a:t>this</a:t>
            </a:r>
            <a:r>
              <a:rPr lang="fi-FI" dirty="0"/>
              <a:t>: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7E3FDC-2E49-4872-8C19-8081D8C1B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E6B37-8A1D-4CC7-B3C8-7FE4BFB8AFB5}" type="datetime1">
              <a:rPr lang="en-US" noProof="0" smtClean="0"/>
              <a:t>3/9/2020</a:t>
            </a:fld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A6673F-4A96-4120-B1DD-66D8D7C23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/>
              <a:t>Reconstruction of parent austenite from martensitic EBSD data</a:t>
            </a:r>
            <a:r>
              <a:rPr lang="en-US" dirty="0"/>
              <a:t>, Tuomo Nyyssönen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CC98A4-2B44-49CB-8BC0-21486DFC2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10567-D74D-4A94-945D-6D455CF91C08}" type="slidenum">
              <a:rPr lang="en-US" noProof="0" smtClean="0"/>
              <a:t>5</a:t>
            </a:fld>
            <a:endParaRPr lang="en-US" noProof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5B48DE-8A46-42FD-AE21-51E0BC12B4C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3286" y="1650972"/>
            <a:ext cx="9643053" cy="166457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4B9718-4DAD-477A-8338-93661B1903E2}"/>
              </a:ext>
            </a:extLst>
          </p:cNvPr>
          <p:cNvSpPr txBox="1"/>
          <p:nvPr/>
        </p:nvSpPr>
        <p:spPr>
          <a:xfrm>
            <a:off x="838200" y="1563439"/>
            <a:ext cx="10585516" cy="442035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fi-FI" sz="2400" dirty="0" err="1">
                <a:solidFill>
                  <a:schemeClr val="tx1"/>
                </a:solidFill>
              </a:rPr>
              <a:t>Relationship</a:t>
            </a:r>
            <a:r>
              <a:rPr lang="fi-FI" sz="2400" dirty="0">
                <a:solidFill>
                  <a:schemeClr val="tx1"/>
                </a:solidFill>
              </a:rPr>
              <a:t> of </a:t>
            </a:r>
            <a:r>
              <a:rPr lang="fi-FI" sz="2400" dirty="0" err="1">
                <a:solidFill>
                  <a:schemeClr val="tx1"/>
                </a:solidFill>
              </a:rPr>
              <a:t>pancake</a:t>
            </a:r>
            <a:r>
              <a:rPr lang="fi-FI" sz="2400" dirty="0"/>
              <a:t> (</a:t>
            </a:r>
            <a:r>
              <a:rPr lang="fi-FI" sz="2400" dirty="0" err="1"/>
              <a:t>martensitic</a:t>
            </a:r>
            <a:r>
              <a:rPr lang="fi-FI" sz="2400" dirty="0"/>
              <a:t> </a:t>
            </a:r>
            <a:r>
              <a:rPr lang="fi-FI" sz="2400" dirty="0" err="1"/>
              <a:t>lath</a:t>
            </a:r>
            <a:r>
              <a:rPr lang="fi-FI" sz="2400" dirty="0"/>
              <a:t>) to </a:t>
            </a:r>
            <a:r>
              <a:rPr lang="fi-FI" sz="2400" dirty="0" err="1"/>
              <a:t>flour</a:t>
            </a:r>
            <a:r>
              <a:rPr lang="fi-FI" sz="2400" dirty="0"/>
              <a:t> mix (</a:t>
            </a:r>
            <a:r>
              <a:rPr lang="fi-FI" sz="2400" dirty="0" err="1"/>
              <a:t>parent</a:t>
            </a:r>
            <a:r>
              <a:rPr lang="fi-FI" sz="2400" dirty="0"/>
              <a:t> </a:t>
            </a:r>
            <a:r>
              <a:rPr lang="fi-FI" sz="2400" dirty="0" err="1"/>
              <a:t>austenite</a:t>
            </a:r>
            <a:r>
              <a:rPr lang="fi-FI" sz="2400" dirty="0"/>
              <a:t>):</a:t>
            </a:r>
            <a:endParaRPr lang="fi-FI" sz="2400" dirty="0">
              <a:solidFill>
                <a:schemeClr val="tx1"/>
              </a:solidFill>
            </a:endParaRPr>
          </a:p>
        </p:txBody>
      </p:sp>
      <p:pic>
        <p:nvPicPr>
          <p:cNvPr id="13" name="Picture 12" descr="A bowl of soup&#10;&#10;Description automatically generated">
            <a:extLst>
              <a:ext uri="{FF2B5EF4-FFF2-40B4-BE49-F238E27FC236}">
                <a16:creationId xmlns:a16="http://schemas.microsoft.com/office/drawing/2014/main" id="{21EC0BA0-4914-4A25-9368-B0717CFBA2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11" b="96973" l="2300" r="95800">
                        <a14:foregroundMark x1="33700" y1="21514" x2="15600" y2="34811"/>
                        <a14:foregroundMark x1="15600" y1="34811" x2="6300" y2="52865"/>
                        <a14:foregroundMark x1="6300" y1="52865" x2="11200" y2="70378"/>
                        <a14:foregroundMark x1="11200" y1="70378" x2="32000" y2="27892"/>
                        <a14:foregroundMark x1="32000" y1="27892" x2="34000" y2="20865"/>
                        <a14:foregroundMark x1="68000" y1="21514" x2="81000" y2="33081"/>
                        <a14:foregroundMark x1="81000" y1="33081" x2="88500" y2="50270"/>
                        <a14:foregroundMark x1="88500" y1="50270" x2="86200" y2="67135"/>
                        <a14:foregroundMark x1="86200" y1="67135" x2="70800" y2="57946"/>
                        <a14:foregroundMark x1="70800" y1="57946" x2="59300" y2="38703"/>
                        <a14:foregroundMark x1="59300" y1="38703" x2="58200" y2="20649"/>
                        <a14:foregroundMark x1="58200" y1="20649" x2="74100" y2="18270"/>
                        <a14:foregroundMark x1="74100" y1="18270" x2="74300" y2="26162"/>
                        <a14:foregroundMark x1="85300" y1="38378" x2="96400" y2="50703"/>
                        <a14:foregroundMark x1="96400" y1="50703" x2="91500" y2="67351"/>
                        <a14:foregroundMark x1="91500" y1="67351" x2="88000" y2="48432"/>
                        <a14:foregroundMark x1="88000" y1="48432" x2="93300" y2="42054"/>
                        <a14:foregroundMark x1="91000" y1="66703" x2="79000" y2="87027"/>
                        <a14:foregroundMark x1="79000" y1="87027" x2="79600" y2="69297"/>
                        <a14:foregroundMark x1="79600" y1="69297" x2="86100" y2="73189"/>
                        <a14:foregroundMark x1="62200" y1="91892" x2="45000" y2="95892"/>
                        <a14:foregroundMark x1="45000" y1="95892" x2="54800" y2="91568"/>
                        <a14:foregroundMark x1="24500" y1="80000" x2="10100" y2="71027"/>
                        <a14:foregroundMark x1="10100" y1="71027" x2="2300" y2="56000"/>
                        <a14:foregroundMark x1="2300" y1="56000" x2="7500" y2="43351"/>
                        <a14:foregroundMark x1="15000" y1="77514" x2="21900" y2="83459"/>
                        <a14:foregroundMark x1="45800" y1="94703" x2="25400" y2="86919"/>
                        <a14:foregroundMark x1="42700" y1="96216" x2="24200" y2="84973"/>
                        <a14:foregroundMark x1="36300" y1="93405" x2="24200" y2="87243"/>
                        <a14:foregroundMark x1="45800" y1="14054" x2="53900" y2="10378"/>
                        <a14:foregroundMark x1="70000" y1="12865" x2="84100" y2="3459"/>
                        <a14:foregroundMark x1="84100" y1="3459" x2="80400" y2="3135"/>
                        <a14:foregroundMark x1="48100" y1="97189" x2="60500" y2="92216"/>
                        <a14:foregroundMark x1="63100" y1="92757" x2="54500" y2="96541"/>
                        <a14:foregroundMark x1="70300" y1="91568" x2="59100" y2="95892"/>
                        <a14:foregroundMark x1="81200" y1="84649" x2="70000" y2="91568"/>
                        <a14:foregroundMark x1="36000" y1="94703" x2="22300" y2="86919"/>
                        <a14:foregroundMark x1="22300" y1="86919" x2="14200" y2="77838"/>
                        <a14:foregroundMark x1="95600" y1="61622" x2="95800" y2="44649"/>
                        <a14:foregroundMark x1="95800" y1="44649" x2="95600" y2="44216"/>
                        <a14:foregroundMark x1="82700" y1="2811" x2="69700" y2="13081"/>
                        <a14:foregroundMark x1="69700" y1="13081" x2="69700" y2="130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249797" y="3689864"/>
            <a:ext cx="2131086" cy="1971255"/>
          </a:xfrm>
          <a:prstGeom prst="rect">
            <a:avLst/>
          </a:prstGeom>
        </p:spPr>
      </p:pic>
      <p:sp>
        <p:nvSpPr>
          <p:cNvPr id="14" name="Arrow: Up 13">
            <a:extLst>
              <a:ext uri="{FF2B5EF4-FFF2-40B4-BE49-F238E27FC236}">
                <a16:creationId xmlns:a16="http://schemas.microsoft.com/office/drawing/2014/main" id="{BB8BCBA3-E931-434F-ADCF-987593A44214}"/>
              </a:ext>
            </a:extLst>
          </p:cNvPr>
          <p:cNvSpPr/>
          <p:nvPr/>
        </p:nvSpPr>
        <p:spPr>
          <a:xfrm>
            <a:off x="4795442" y="3016651"/>
            <a:ext cx="1008112" cy="648072"/>
          </a:xfrm>
          <a:prstGeom prst="up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Arrow: Up 14">
            <a:extLst>
              <a:ext uri="{FF2B5EF4-FFF2-40B4-BE49-F238E27FC236}">
                <a16:creationId xmlns:a16="http://schemas.microsoft.com/office/drawing/2014/main" id="{C9E92692-8E56-4D45-9CD2-7F9EC4C6C6CE}"/>
              </a:ext>
            </a:extLst>
          </p:cNvPr>
          <p:cNvSpPr/>
          <p:nvPr/>
        </p:nvSpPr>
        <p:spPr>
          <a:xfrm>
            <a:off x="1587771" y="3016651"/>
            <a:ext cx="1008112" cy="648072"/>
          </a:xfrm>
          <a:prstGeom prst="up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6" name="Picture 2" descr="Pancake, Crepes, Eat, Food, Crepe">
            <a:extLst>
              <a:ext uri="{FF2B5EF4-FFF2-40B4-BE49-F238E27FC236}">
                <a16:creationId xmlns:a16="http://schemas.microsoft.com/office/drawing/2014/main" id="{2FFBA17D-A744-4A22-8190-5A410B8C5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80" b="89817" l="5625" r="93125">
                        <a14:foregroundMark x1="21875" y1="66191" x2="11250" y2="75764"/>
                        <a14:foregroundMark x1="11250" y1="75764" x2="33229" y2="88798"/>
                        <a14:foregroundMark x1="33229" y1="88798" x2="79375" y2="82892"/>
                        <a14:foregroundMark x1="79375" y1="82892" x2="89375" y2="75967"/>
                        <a14:foregroundMark x1="89375" y1="75967" x2="82292" y2="62118"/>
                        <a14:foregroundMark x1="82292" y1="62118" x2="81354" y2="62118"/>
                        <a14:foregroundMark x1="12083" y1="76986" x2="19688" y2="64969"/>
                        <a14:foregroundMark x1="19688" y1="64969" x2="20000" y2="64766"/>
                        <a14:foregroundMark x1="22396" y1="62118" x2="11563" y2="65784"/>
                        <a14:foregroundMark x1="11563" y1="65784" x2="21250" y2="65784"/>
                        <a14:foregroundMark x1="21250" y1="65784" x2="17500" y2="63747"/>
                        <a14:foregroundMark x1="14167" y1="68228" x2="12500" y2="70265"/>
                        <a14:foregroundMark x1="6458" y1="71690" x2="5625" y2="74338"/>
                        <a14:foregroundMark x1="10000" y1="66395" x2="10833" y2="67821"/>
                        <a14:foregroundMark x1="9792" y1="66395" x2="11458" y2="67821"/>
                        <a14:foregroundMark x1="8125" y1="68635" x2="10833" y2="67413"/>
                        <a14:foregroundMark x1="9479" y1="67821" x2="6667" y2="74949"/>
                        <a14:foregroundMark x1="81875" y1="56619" x2="90104" y2="65377"/>
                        <a14:foregroundMark x1="90104" y1="65377" x2="86458" y2="75356"/>
                        <a14:foregroundMark x1="80625" y1="56619" x2="83333" y2="61303"/>
                        <a14:foregroundMark x1="81042" y1="61100" x2="79792" y2="55601"/>
                        <a14:foregroundMark x1="86250" y1="66191" x2="89375" y2="75967"/>
                        <a14:foregroundMark x1="87813" y1="74338" x2="91146" y2="71894"/>
                        <a14:foregroundMark x1="89896" y1="74949" x2="89375" y2="70876"/>
                        <a14:foregroundMark x1="89375" y1="72912" x2="83750" y2="56619"/>
                        <a14:foregroundMark x1="83750" y1="56619" x2="90313" y2="70468"/>
                        <a14:foregroundMark x1="90313" y1="70468" x2="91458" y2="75356"/>
                        <a14:foregroundMark x1="90833" y1="74745" x2="92604" y2="73320"/>
                        <a14:foregroundMark x1="90313" y1="74949" x2="92604" y2="56212"/>
                        <a14:foregroundMark x1="92604" y1="56212" x2="86563" y2="70876"/>
                        <a14:foregroundMark x1="86563" y1="70876" x2="93125" y2="70265"/>
                        <a14:foregroundMark x1="85208" y1="58656" x2="81875" y2="61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59" y="3682083"/>
            <a:ext cx="3024336" cy="1546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Pan, Cook, Sear, Frying Pan">
            <a:extLst>
              <a:ext uri="{FF2B5EF4-FFF2-40B4-BE49-F238E27FC236}">
                <a16:creationId xmlns:a16="http://schemas.microsoft.com/office/drawing/2014/main" id="{07E95A5E-6029-44F9-B49F-E7F01F739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76" b="89953" l="7396" r="90000">
                        <a14:foregroundMark x1="88854" y1="29042" x2="89167" y2="26531"/>
                        <a14:foregroundMark x1="89375" y1="25746" x2="90208" y2="31397"/>
                        <a14:foregroundMark x1="11146" y1="64992" x2="8125" y2="49137"/>
                        <a14:foregroundMark x1="50000" y1="63736" x2="34792" y2="67033"/>
                        <a14:foregroundMark x1="34792" y1="67033" x2="10625" y2="58556"/>
                        <a14:foregroundMark x1="54271" y1="64992" x2="38958" y2="68289"/>
                        <a14:foregroundMark x1="38958" y1="68289" x2="23229" y2="64364"/>
                        <a14:foregroundMark x1="23229" y1="64364" x2="34479" y2="67818"/>
                        <a14:foregroundMark x1="12188" y1="62951" x2="24792" y2="64992"/>
                        <a14:foregroundMark x1="10313" y1="62480" x2="7396" y2="52747"/>
                        <a14:foregroundMark x1="28229" y1="68132" x2="20729" y2="66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685" y="3299030"/>
            <a:ext cx="3312368" cy="219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Arrow: Up 18">
            <a:extLst>
              <a:ext uri="{FF2B5EF4-FFF2-40B4-BE49-F238E27FC236}">
                <a16:creationId xmlns:a16="http://schemas.microsoft.com/office/drawing/2014/main" id="{73802DC1-4057-4CC9-B0B5-32EF121F1220}"/>
              </a:ext>
            </a:extLst>
          </p:cNvPr>
          <p:cNvSpPr/>
          <p:nvPr/>
        </p:nvSpPr>
        <p:spPr>
          <a:xfrm>
            <a:off x="7752184" y="3034011"/>
            <a:ext cx="1008112" cy="648072"/>
          </a:xfrm>
          <a:prstGeom prst="up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2" name="Arrow: Bent-Up 21">
            <a:extLst>
              <a:ext uri="{FF2B5EF4-FFF2-40B4-BE49-F238E27FC236}">
                <a16:creationId xmlns:a16="http://schemas.microsoft.com/office/drawing/2014/main" id="{55402470-FE14-4F8E-BF1B-A4030C5211A1}"/>
              </a:ext>
            </a:extLst>
          </p:cNvPr>
          <p:cNvSpPr/>
          <p:nvPr/>
        </p:nvSpPr>
        <p:spPr>
          <a:xfrm flipH="1">
            <a:off x="6561339" y="2940242"/>
            <a:ext cx="1451576" cy="3168352"/>
          </a:xfrm>
          <a:prstGeom prst="bentUpArrow">
            <a:avLst>
              <a:gd name="adj1" fmla="val 25000"/>
              <a:gd name="adj2" fmla="val 25000"/>
              <a:gd name="adj3" fmla="val 2943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91CDDEA-9B07-4345-8E9F-02031BCC000A}"/>
              </a:ext>
            </a:extLst>
          </p:cNvPr>
          <p:cNvSpPr txBox="1"/>
          <p:nvPr/>
        </p:nvSpPr>
        <p:spPr>
          <a:xfrm>
            <a:off x="8112224" y="5619316"/>
            <a:ext cx="3706973" cy="81136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fi-FI" sz="2400" dirty="0">
                <a:solidFill>
                  <a:schemeClr val="tx1"/>
                </a:solidFill>
              </a:rPr>
              <a:t>24 </a:t>
            </a:r>
            <a:r>
              <a:rPr lang="fi-FI" sz="2400" dirty="0" err="1">
                <a:solidFill>
                  <a:schemeClr val="tx1"/>
                </a:solidFill>
              </a:rPr>
              <a:t>pancakes</a:t>
            </a:r>
            <a:r>
              <a:rPr lang="fi-FI" sz="2400" dirty="0">
                <a:solidFill>
                  <a:schemeClr val="tx1"/>
                </a:solidFill>
              </a:rPr>
              <a:t> (</a:t>
            </a:r>
            <a:r>
              <a:rPr lang="fi-FI" sz="2400" dirty="0" err="1">
                <a:solidFill>
                  <a:schemeClr val="tx1"/>
                </a:solidFill>
              </a:rPr>
              <a:t>Pi</a:t>
            </a:r>
            <a:r>
              <a:rPr lang="fi-FI" sz="2400" dirty="0">
                <a:solidFill>
                  <a:schemeClr val="tx1"/>
                </a:solidFill>
              </a:rPr>
              <a:t>) </a:t>
            </a:r>
            <a:r>
              <a:rPr lang="fi-FI" sz="2400" dirty="0" err="1">
                <a:solidFill>
                  <a:schemeClr val="tx1"/>
                </a:solidFill>
              </a:rPr>
              <a:t>view</a:t>
            </a:r>
            <a:r>
              <a:rPr lang="fi-FI" sz="2400" dirty="0" err="1"/>
              <a:t>ed</a:t>
            </a:r>
            <a:r>
              <a:rPr lang="fi-FI" sz="2400" dirty="0"/>
              <a:t> </a:t>
            </a:r>
            <a:r>
              <a:rPr lang="fi-FI" sz="2400" dirty="0" err="1"/>
              <a:t>from</a:t>
            </a:r>
            <a:r>
              <a:rPr lang="fi-FI" sz="2400" dirty="0"/>
              <a:t> 24 </a:t>
            </a:r>
            <a:r>
              <a:rPr lang="fi-FI" sz="2400" dirty="0" err="1"/>
              <a:t>directions</a:t>
            </a:r>
            <a:r>
              <a:rPr lang="fi-FI" sz="2400" dirty="0"/>
              <a:t> (Ci)</a:t>
            </a:r>
            <a:endParaRPr lang="fi-FI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6782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772A9-F7EA-4B02-8DF9-2977D60EA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We</a:t>
            </a:r>
            <a:r>
              <a:rPr lang="fi-FI" dirty="0"/>
              <a:t> </a:t>
            </a:r>
            <a:r>
              <a:rPr lang="fi-FI" dirty="0" err="1"/>
              <a:t>are</a:t>
            </a:r>
            <a:r>
              <a:rPr lang="fi-FI" dirty="0"/>
              <a:t> </a:t>
            </a:r>
            <a:r>
              <a:rPr lang="fi-FI" dirty="0" err="1"/>
              <a:t>interested</a:t>
            </a:r>
            <a:r>
              <a:rPr lang="fi-FI" dirty="0"/>
              <a:t> in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relationships</a:t>
            </a:r>
            <a:r>
              <a:rPr lang="fi-FI" dirty="0"/>
              <a:t> of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pancakes</a:t>
            </a:r>
            <a:r>
              <a:rPr lang="fi-FI" dirty="0"/>
              <a:t> to </a:t>
            </a:r>
            <a:r>
              <a:rPr lang="fi-FI" dirty="0" err="1"/>
              <a:t>each</a:t>
            </a:r>
            <a:r>
              <a:rPr lang="fi-FI" dirty="0"/>
              <a:t> </a:t>
            </a:r>
            <a:r>
              <a:rPr lang="fi-FI" dirty="0" err="1"/>
              <a:t>other</a:t>
            </a:r>
            <a:r>
              <a:rPr lang="fi-FI" dirty="0"/>
              <a:t>, </a:t>
            </a:r>
            <a:r>
              <a:rPr lang="fi-FI" dirty="0" err="1"/>
              <a:t>however</a:t>
            </a:r>
            <a:r>
              <a:rPr lang="fi-FI" dirty="0"/>
              <a:t>....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38A9A9-E66D-4369-A0E8-97CB95743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E6B37-8A1D-4CC7-B3C8-7FE4BFB8AFB5}" type="datetime1">
              <a:rPr lang="en-US" noProof="0" smtClean="0"/>
              <a:t>3/9/2020</a:t>
            </a:fld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88DC8D-EC20-425B-BDF4-D09C321DE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/>
              <a:t>Reconstruction of parent austenite from martensitic EBSD data</a:t>
            </a:r>
            <a:r>
              <a:rPr lang="en-US" dirty="0"/>
              <a:t>, Tuomo Nyyssönen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CCEE5E-D2DC-47E2-8EDE-39EB7A45C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10567-D74D-4A94-945D-6D455CF91C08}" type="slidenum">
              <a:rPr lang="en-US" noProof="0" smtClean="0"/>
              <a:t>6</a:t>
            </a:fld>
            <a:endParaRPr lang="en-US" noProof="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DB93E58-FB66-4D91-A4F2-B2DCA71FB7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4" y="1920251"/>
            <a:ext cx="7893720" cy="3451479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675A246-4AE1-40EA-A7BF-C88089C755C5}"/>
              </a:ext>
            </a:extLst>
          </p:cNvPr>
          <p:cNvCxnSpPr>
            <a:cxnSpLocks/>
          </p:cNvCxnSpPr>
          <p:nvPr/>
        </p:nvCxnSpPr>
        <p:spPr>
          <a:xfrm flipH="1" flipV="1">
            <a:off x="6456040" y="3447990"/>
            <a:ext cx="2088232" cy="285061"/>
          </a:xfrm>
          <a:prstGeom prst="straightConnector1">
            <a:avLst/>
          </a:prstGeom>
          <a:ln w="762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6D9C6DFD-F136-4CA0-B35F-54FE136E69EF}"/>
              </a:ext>
            </a:extLst>
          </p:cNvPr>
          <p:cNvSpPr txBox="1"/>
          <p:nvPr/>
        </p:nvSpPr>
        <p:spPr>
          <a:xfrm>
            <a:off x="8400256" y="5236755"/>
            <a:ext cx="3384376" cy="68825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fi-FI" sz="2000" dirty="0" err="1">
                <a:solidFill>
                  <a:schemeClr val="tx1"/>
                </a:solidFill>
              </a:rPr>
              <a:t>Stacked</a:t>
            </a:r>
            <a:r>
              <a:rPr lang="fi-FI" sz="2000" dirty="0">
                <a:solidFill>
                  <a:schemeClr val="tx1"/>
                </a:solidFill>
              </a:rPr>
              <a:t> </a:t>
            </a:r>
            <a:r>
              <a:rPr lang="fi-FI" sz="2000" dirty="0" err="1">
                <a:solidFill>
                  <a:schemeClr val="tx1"/>
                </a:solidFill>
              </a:rPr>
              <a:t>ellipsoids</a:t>
            </a:r>
            <a:r>
              <a:rPr lang="fi-FI" sz="2000" dirty="0">
                <a:solidFill>
                  <a:schemeClr val="tx1"/>
                </a:solidFill>
              </a:rPr>
              <a:t> – </a:t>
            </a:r>
            <a:r>
              <a:rPr lang="fi-FI" sz="2000" dirty="0" err="1">
                <a:solidFill>
                  <a:schemeClr val="tx1"/>
                </a:solidFill>
              </a:rPr>
              <a:t>like</a:t>
            </a:r>
            <a:r>
              <a:rPr lang="fi-FI" sz="2000" dirty="0">
                <a:solidFill>
                  <a:schemeClr val="tx1"/>
                </a:solidFill>
              </a:rPr>
              <a:t> a </a:t>
            </a:r>
            <a:r>
              <a:rPr lang="fi-FI" sz="2000" dirty="0" err="1">
                <a:solidFill>
                  <a:schemeClr val="tx1"/>
                </a:solidFill>
              </a:rPr>
              <a:t>pile</a:t>
            </a:r>
            <a:r>
              <a:rPr lang="fi-FI" sz="2000" dirty="0">
                <a:solidFill>
                  <a:schemeClr val="tx1"/>
                </a:solidFill>
              </a:rPr>
              <a:t> of </a:t>
            </a:r>
            <a:r>
              <a:rPr lang="fi-FI" sz="2000" dirty="0" err="1">
                <a:solidFill>
                  <a:schemeClr val="tx1"/>
                </a:solidFill>
              </a:rPr>
              <a:t>pancakes</a:t>
            </a:r>
            <a:r>
              <a:rPr lang="fi-FI" sz="2000" dirty="0">
                <a:solidFill>
                  <a:schemeClr val="tx1"/>
                </a:solidFill>
              </a:rPr>
              <a:t>!</a:t>
            </a:r>
          </a:p>
        </p:txBody>
      </p:sp>
      <p:pic>
        <p:nvPicPr>
          <p:cNvPr id="3074" name="Picture 2" descr="Pancake, Crepes, Eat, Food, Crepe">
            <a:extLst>
              <a:ext uri="{FF2B5EF4-FFF2-40B4-BE49-F238E27FC236}">
                <a16:creationId xmlns:a16="http://schemas.microsoft.com/office/drawing/2014/main" id="{6D1F0E8F-0B0B-4DFE-A977-AF02B9C5C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0" b="89817" l="5625" r="93125">
                        <a14:foregroundMark x1="21875" y1="66191" x2="11250" y2="75764"/>
                        <a14:foregroundMark x1="11250" y1="75764" x2="33229" y2="88798"/>
                        <a14:foregroundMark x1="33229" y1="88798" x2="79375" y2="82892"/>
                        <a14:foregroundMark x1="79375" y1="82892" x2="89375" y2="75967"/>
                        <a14:foregroundMark x1="89375" y1="75967" x2="82292" y2="62118"/>
                        <a14:foregroundMark x1="82292" y1="62118" x2="81354" y2="62118"/>
                        <a14:foregroundMark x1="12083" y1="76986" x2="19688" y2="64969"/>
                        <a14:foregroundMark x1="19688" y1="64969" x2="20000" y2="64766"/>
                        <a14:foregroundMark x1="22396" y1="62118" x2="11563" y2="65784"/>
                        <a14:foregroundMark x1="11563" y1="65784" x2="21250" y2="65784"/>
                        <a14:foregroundMark x1="21250" y1="65784" x2="17500" y2="63747"/>
                        <a14:foregroundMark x1="14167" y1="68228" x2="12500" y2="70265"/>
                        <a14:foregroundMark x1="6458" y1="71690" x2="5625" y2="74338"/>
                        <a14:foregroundMark x1="10000" y1="66395" x2="10833" y2="67821"/>
                        <a14:foregroundMark x1="9792" y1="66395" x2="11458" y2="67821"/>
                        <a14:foregroundMark x1="8125" y1="68635" x2="10833" y2="67413"/>
                        <a14:foregroundMark x1="9479" y1="67821" x2="6667" y2="74949"/>
                        <a14:foregroundMark x1="81875" y1="56619" x2="90104" y2="65377"/>
                        <a14:foregroundMark x1="90104" y1="65377" x2="86458" y2="75356"/>
                        <a14:foregroundMark x1="80625" y1="56619" x2="83333" y2="61303"/>
                        <a14:foregroundMark x1="81042" y1="61100" x2="79792" y2="55601"/>
                        <a14:foregroundMark x1="86250" y1="66191" x2="89375" y2="75967"/>
                        <a14:foregroundMark x1="87813" y1="74338" x2="91146" y2="71894"/>
                        <a14:foregroundMark x1="89896" y1="74949" x2="89375" y2="70876"/>
                        <a14:foregroundMark x1="89375" y1="72912" x2="83750" y2="56619"/>
                        <a14:foregroundMark x1="83750" y1="56619" x2="90313" y2="70468"/>
                        <a14:foregroundMark x1="90313" y1="70468" x2="91458" y2="75356"/>
                        <a14:foregroundMark x1="90833" y1="74745" x2="92604" y2="73320"/>
                        <a14:foregroundMark x1="90313" y1="74949" x2="92604" y2="56212"/>
                        <a14:foregroundMark x1="92604" y1="56212" x2="86563" y2="70876"/>
                        <a14:foregroundMark x1="86563" y1="70876" x2="93125" y2="70265"/>
                        <a14:foregroundMark x1="85208" y1="58656" x2="81875" y2="61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136" y="2533006"/>
            <a:ext cx="5076056" cy="2596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43608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FBE04-A8A8-4829-B307-B1BF3919D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145" y="172843"/>
            <a:ext cx="12257598" cy="1325563"/>
          </a:xfrm>
        </p:spPr>
        <p:txBody>
          <a:bodyPr/>
          <a:lstStyle/>
          <a:p>
            <a:r>
              <a:rPr lang="fi-FI" dirty="0" err="1"/>
              <a:t>Mathematically</a:t>
            </a:r>
            <a:r>
              <a:rPr lang="fi-FI" dirty="0"/>
              <a:t>, </a:t>
            </a:r>
            <a:r>
              <a:rPr lang="fi-FI" dirty="0" err="1"/>
              <a:t>we</a:t>
            </a:r>
            <a:r>
              <a:rPr lang="fi-FI" dirty="0"/>
              <a:t> </a:t>
            </a:r>
            <a:r>
              <a:rPr lang="fi-FI" dirty="0" err="1"/>
              <a:t>therefore</a:t>
            </a:r>
            <a:r>
              <a:rPr lang="fi-FI" dirty="0"/>
              <a:t> </a:t>
            </a:r>
            <a:r>
              <a:rPr lang="fi-FI" dirty="0" err="1"/>
              <a:t>need</a:t>
            </a:r>
            <a:r>
              <a:rPr lang="fi-FI" dirty="0"/>
              <a:t> </a:t>
            </a:r>
            <a:r>
              <a:rPr lang="fi-FI" dirty="0" err="1"/>
              <a:t>something</a:t>
            </a:r>
            <a:r>
              <a:rPr lang="fi-FI" dirty="0"/>
              <a:t> </a:t>
            </a:r>
            <a:r>
              <a:rPr lang="fi-FI" dirty="0" err="1"/>
              <a:t>like</a:t>
            </a:r>
            <a:r>
              <a:rPr lang="fi-FI" dirty="0"/>
              <a:t> </a:t>
            </a:r>
            <a:r>
              <a:rPr lang="fi-FI" dirty="0" err="1"/>
              <a:t>this</a:t>
            </a:r>
            <a:r>
              <a:rPr lang="fi-FI" dirty="0"/>
              <a:t>: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7E3FDC-2E49-4872-8C19-8081D8C1B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E6B37-8A1D-4CC7-B3C8-7FE4BFB8AFB5}" type="datetime1">
              <a:rPr lang="en-US" noProof="0" smtClean="0"/>
              <a:t>3/9/2020</a:t>
            </a:fld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CC98A4-2B44-49CB-8BC0-21486DFC2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10567-D74D-4A94-945D-6D455CF91C08}" type="slidenum">
              <a:rPr lang="en-US" noProof="0" smtClean="0"/>
              <a:t>7</a:t>
            </a:fld>
            <a:endParaRPr lang="en-US" noProof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64925E-DA7B-4424-B678-0A09E660BA3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79576" y="3200990"/>
            <a:ext cx="7272808" cy="112808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056474B-7946-4809-9B77-1C177AE1A401}"/>
              </a:ext>
            </a:extLst>
          </p:cNvPr>
          <p:cNvSpPr txBox="1"/>
          <p:nvPr/>
        </p:nvSpPr>
        <p:spPr>
          <a:xfrm>
            <a:off x="768284" y="1308699"/>
            <a:ext cx="10585516" cy="81136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fi-FI" sz="2400" dirty="0" err="1">
                <a:solidFill>
                  <a:schemeClr val="tx1"/>
                </a:solidFill>
              </a:rPr>
              <a:t>Two</a:t>
            </a:r>
            <a:r>
              <a:rPr lang="fi-FI" sz="2400" dirty="0">
                <a:solidFill>
                  <a:schemeClr val="tx1"/>
                </a:solidFill>
              </a:rPr>
              <a:t> </a:t>
            </a:r>
            <a:r>
              <a:rPr lang="fi-FI" sz="2400" dirty="0" err="1">
                <a:solidFill>
                  <a:schemeClr val="tx1"/>
                </a:solidFill>
              </a:rPr>
              <a:t>pancakes</a:t>
            </a:r>
            <a:r>
              <a:rPr lang="fi-FI" sz="2400" dirty="0">
                <a:solidFill>
                  <a:schemeClr val="tx1"/>
                </a:solidFill>
              </a:rPr>
              <a:t> (</a:t>
            </a:r>
            <a:r>
              <a:rPr lang="fi-FI" sz="2400" dirty="0" err="1">
                <a:solidFill>
                  <a:schemeClr val="tx1"/>
                </a:solidFill>
              </a:rPr>
              <a:t>martensitic</a:t>
            </a:r>
            <a:r>
              <a:rPr lang="fi-FI" sz="2400" dirty="0">
                <a:solidFill>
                  <a:schemeClr val="tx1"/>
                </a:solidFill>
              </a:rPr>
              <a:t> </a:t>
            </a:r>
            <a:r>
              <a:rPr lang="fi-FI" sz="2400" dirty="0" err="1">
                <a:solidFill>
                  <a:schemeClr val="tx1"/>
                </a:solidFill>
              </a:rPr>
              <a:t>laths</a:t>
            </a:r>
            <a:r>
              <a:rPr lang="fi-FI" sz="2400" dirty="0">
                <a:solidFill>
                  <a:schemeClr val="tx1"/>
                </a:solidFill>
              </a:rPr>
              <a:t>) </a:t>
            </a:r>
            <a:r>
              <a:rPr lang="fi-FI" sz="2400" i="1" dirty="0">
                <a:solidFill>
                  <a:schemeClr val="tx1"/>
                </a:solidFill>
              </a:rPr>
              <a:t>i</a:t>
            </a:r>
            <a:r>
              <a:rPr lang="fi-FI" sz="2400" dirty="0">
                <a:solidFill>
                  <a:schemeClr val="tx1"/>
                </a:solidFill>
              </a:rPr>
              <a:t> and </a:t>
            </a:r>
            <a:r>
              <a:rPr lang="fi-FI" sz="2400" i="1" dirty="0">
                <a:solidFill>
                  <a:schemeClr val="tx1"/>
                </a:solidFill>
              </a:rPr>
              <a:t>j</a:t>
            </a:r>
            <a:r>
              <a:rPr lang="fi-FI" sz="2400" dirty="0">
                <a:solidFill>
                  <a:schemeClr val="tx1"/>
                </a:solidFill>
              </a:rPr>
              <a:t> </a:t>
            </a:r>
            <a:r>
              <a:rPr lang="fi-FI" sz="2400" dirty="0" err="1">
                <a:solidFill>
                  <a:schemeClr val="tx1"/>
                </a:solidFill>
              </a:rPr>
              <a:t>originating</a:t>
            </a:r>
            <a:r>
              <a:rPr lang="fi-FI" sz="2400" dirty="0">
                <a:solidFill>
                  <a:schemeClr val="tx1"/>
                </a:solidFill>
              </a:rPr>
              <a:t> </a:t>
            </a:r>
            <a:r>
              <a:rPr lang="fi-FI" sz="2400" dirty="0" err="1">
                <a:solidFill>
                  <a:schemeClr val="tx1"/>
                </a:solidFill>
              </a:rPr>
              <a:t>from</a:t>
            </a:r>
            <a:r>
              <a:rPr lang="fi-FI" sz="2400" dirty="0">
                <a:solidFill>
                  <a:schemeClr val="tx1"/>
                </a:solidFill>
              </a:rPr>
              <a:t> </a:t>
            </a:r>
            <a:r>
              <a:rPr lang="fi-FI" sz="2400" dirty="0" err="1">
                <a:solidFill>
                  <a:schemeClr val="tx1"/>
                </a:solidFill>
              </a:rPr>
              <a:t>the</a:t>
            </a:r>
            <a:r>
              <a:rPr lang="fi-FI" sz="2400" dirty="0">
                <a:solidFill>
                  <a:schemeClr val="tx1"/>
                </a:solidFill>
              </a:rPr>
              <a:t> </a:t>
            </a:r>
            <a:r>
              <a:rPr lang="fi-FI" sz="2400" dirty="0" err="1">
                <a:solidFill>
                  <a:schemeClr val="tx1"/>
                </a:solidFill>
              </a:rPr>
              <a:t>same</a:t>
            </a:r>
            <a:r>
              <a:rPr lang="fi-FI" sz="2400" dirty="0">
                <a:solidFill>
                  <a:schemeClr val="tx1"/>
                </a:solidFill>
              </a:rPr>
              <a:t> mix (</a:t>
            </a:r>
            <a:r>
              <a:rPr lang="fi-FI" sz="2400" dirty="0" err="1">
                <a:solidFill>
                  <a:schemeClr val="tx1"/>
                </a:solidFill>
              </a:rPr>
              <a:t>parent</a:t>
            </a:r>
            <a:r>
              <a:rPr lang="fi-FI" sz="2400" dirty="0">
                <a:solidFill>
                  <a:schemeClr val="tx1"/>
                </a:solidFill>
              </a:rPr>
              <a:t> </a:t>
            </a:r>
            <a:r>
              <a:rPr lang="fi-FI" sz="2400" dirty="0" err="1">
                <a:solidFill>
                  <a:schemeClr val="tx1"/>
                </a:solidFill>
              </a:rPr>
              <a:t>austenite</a:t>
            </a:r>
            <a:r>
              <a:rPr lang="fi-FI" sz="2400" dirty="0">
                <a:solidFill>
                  <a:schemeClr val="tx1"/>
                </a:solidFill>
              </a:rPr>
              <a:t>). </a:t>
            </a:r>
            <a:r>
              <a:rPr lang="fi-FI" sz="2400" dirty="0"/>
              <a:t>How to </a:t>
            </a:r>
            <a:r>
              <a:rPr lang="fi-FI" sz="2400" dirty="0" err="1"/>
              <a:t>describe</a:t>
            </a:r>
            <a:r>
              <a:rPr lang="fi-FI" sz="2400" dirty="0"/>
              <a:t> </a:t>
            </a:r>
            <a:r>
              <a:rPr lang="fi-FI" sz="2400" dirty="0" err="1"/>
              <a:t>their</a:t>
            </a:r>
            <a:r>
              <a:rPr lang="fi-FI" sz="2400" dirty="0"/>
              <a:t> </a:t>
            </a:r>
            <a:r>
              <a:rPr lang="fi-FI" sz="2400" dirty="0" err="1"/>
              <a:t>relationship</a:t>
            </a:r>
            <a:r>
              <a:rPr lang="fi-FI" sz="2400" dirty="0"/>
              <a:t>:</a:t>
            </a:r>
            <a:endParaRPr lang="fi-FI" sz="2400" dirty="0">
              <a:solidFill>
                <a:schemeClr val="tx1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79AC606-73B6-48DE-B700-DEAD927144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2823" y="2104995"/>
            <a:ext cx="4895850" cy="1019175"/>
          </a:xfrm>
          <a:prstGeom prst="rect">
            <a:avLst/>
          </a:prstGeom>
        </p:spPr>
      </p:pic>
      <p:sp>
        <p:nvSpPr>
          <p:cNvPr id="21" name="Arrow: Down 20">
            <a:extLst>
              <a:ext uri="{FF2B5EF4-FFF2-40B4-BE49-F238E27FC236}">
                <a16:creationId xmlns:a16="http://schemas.microsoft.com/office/drawing/2014/main" id="{3F555184-788A-4A8A-9327-91F2F1AC02E6}"/>
              </a:ext>
            </a:extLst>
          </p:cNvPr>
          <p:cNvSpPr/>
          <p:nvPr/>
        </p:nvSpPr>
        <p:spPr>
          <a:xfrm>
            <a:off x="5339916" y="2969797"/>
            <a:ext cx="1512168" cy="504056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22" name="Picture 2" descr="Pan, Cook, Sear, Frying Pan">
            <a:extLst>
              <a:ext uri="{FF2B5EF4-FFF2-40B4-BE49-F238E27FC236}">
                <a16:creationId xmlns:a16="http://schemas.microsoft.com/office/drawing/2014/main" id="{DB4936EF-4B19-4300-86CE-FD0055B4C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76" b="89953" l="7396" r="90000">
                        <a14:foregroundMark x1="88854" y1="29042" x2="89167" y2="26531"/>
                        <a14:foregroundMark x1="89375" y1="25746" x2="90208" y2="31397"/>
                        <a14:foregroundMark x1="11146" y1="64992" x2="8125" y2="49137"/>
                        <a14:foregroundMark x1="50000" y1="63736" x2="34792" y2="67033"/>
                        <a14:foregroundMark x1="34792" y1="67033" x2="10625" y2="58556"/>
                        <a14:foregroundMark x1="54271" y1="64992" x2="38958" y2="68289"/>
                        <a14:foregroundMark x1="38958" y1="68289" x2="23229" y2="64364"/>
                        <a14:foregroundMark x1="23229" y1="64364" x2="34479" y2="67818"/>
                        <a14:foregroundMark x1="12188" y1="62951" x2="24792" y2="64992"/>
                        <a14:foregroundMark x1="10313" y1="62480" x2="7396" y2="52747"/>
                        <a14:foregroundMark x1="28229" y1="68132" x2="20729" y2="66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87688" y="4053442"/>
            <a:ext cx="3166658" cy="219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Arrow: Up 22">
            <a:extLst>
              <a:ext uri="{FF2B5EF4-FFF2-40B4-BE49-F238E27FC236}">
                <a16:creationId xmlns:a16="http://schemas.microsoft.com/office/drawing/2014/main" id="{01511209-45D7-460A-B44C-C530DE7CB97A}"/>
              </a:ext>
            </a:extLst>
          </p:cNvPr>
          <p:cNvSpPr/>
          <p:nvPr/>
        </p:nvSpPr>
        <p:spPr>
          <a:xfrm>
            <a:off x="4818590" y="4024308"/>
            <a:ext cx="1008112" cy="648072"/>
          </a:xfrm>
          <a:prstGeom prst="up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24" name="Picture 2" descr="Pan, Cook, Sear, Frying Pan">
            <a:extLst>
              <a:ext uri="{FF2B5EF4-FFF2-40B4-BE49-F238E27FC236}">
                <a16:creationId xmlns:a16="http://schemas.microsoft.com/office/drawing/2014/main" id="{BED87FE2-B376-4F6F-BFEE-07565A808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76" b="89953" l="7396" r="90000">
                        <a14:foregroundMark x1="88854" y1="29042" x2="89167" y2="26531"/>
                        <a14:foregroundMark x1="89375" y1="25746" x2="90208" y2="31397"/>
                        <a14:foregroundMark x1="11146" y1="64992" x2="8125" y2="49137"/>
                        <a14:foregroundMark x1="50000" y1="63736" x2="34792" y2="67033"/>
                        <a14:foregroundMark x1="34792" y1="67033" x2="10625" y2="58556"/>
                        <a14:foregroundMark x1="54271" y1="64992" x2="38958" y2="68289"/>
                        <a14:foregroundMark x1="38958" y1="68289" x2="23229" y2="64364"/>
                        <a14:foregroundMark x1="23229" y1="64364" x2="34479" y2="67818"/>
                        <a14:foregroundMark x1="12188" y1="62951" x2="24792" y2="64992"/>
                        <a14:foregroundMark x1="10313" y1="62480" x2="7396" y2="52747"/>
                        <a14:foregroundMark x1="28229" y1="68132" x2="20729" y2="66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056" y="4024308"/>
            <a:ext cx="3312368" cy="219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Arrow: Up 24">
            <a:extLst>
              <a:ext uri="{FF2B5EF4-FFF2-40B4-BE49-F238E27FC236}">
                <a16:creationId xmlns:a16="http://schemas.microsoft.com/office/drawing/2014/main" id="{192EB93E-AC31-4BD3-9EBD-8BA51661032A}"/>
              </a:ext>
            </a:extLst>
          </p:cNvPr>
          <p:cNvSpPr/>
          <p:nvPr/>
        </p:nvSpPr>
        <p:spPr>
          <a:xfrm>
            <a:off x="7417087" y="4045848"/>
            <a:ext cx="1008112" cy="648072"/>
          </a:xfrm>
          <a:prstGeom prst="up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B5874A2-D37F-49C9-9D33-CA129717E36D}"/>
              </a:ext>
            </a:extLst>
          </p:cNvPr>
          <p:cNvSpPr txBox="1"/>
          <p:nvPr/>
        </p:nvSpPr>
        <p:spPr>
          <a:xfrm>
            <a:off x="1679476" y="5734690"/>
            <a:ext cx="8473008" cy="81136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fi-FI" sz="2400" dirty="0" err="1">
                <a:solidFill>
                  <a:schemeClr val="tx1"/>
                </a:solidFill>
              </a:rPr>
              <a:t>Only</a:t>
            </a:r>
            <a:r>
              <a:rPr lang="fi-FI" sz="2400" dirty="0">
                <a:solidFill>
                  <a:schemeClr val="tx1"/>
                </a:solidFill>
              </a:rPr>
              <a:t> </a:t>
            </a:r>
            <a:r>
              <a:rPr lang="fi-FI" sz="2400" dirty="0" err="1">
                <a:solidFill>
                  <a:schemeClr val="tx1"/>
                </a:solidFill>
              </a:rPr>
              <a:t>the</a:t>
            </a:r>
            <a:r>
              <a:rPr lang="fi-FI" sz="2400" dirty="0">
                <a:solidFill>
                  <a:schemeClr val="tx1"/>
                </a:solidFill>
              </a:rPr>
              <a:t> pan (</a:t>
            </a:r>
            <a:r>
              <a:rPr lang="fi-FI" sz="2400" dirty="0" err="1">
                <a:solidFill>
                  <a:schemeClr val="tx1"/>
                </a:solidFill>
              </a:rPr>
              <a:t>orientation</a:t>
            </a:r>
            <a:r>
              <a:rPr lang="fi-FI" sz="2400" dirty="0">
                <a:solidFill>
                  <a:schemeClr val="tx1"/>
                </a:solidFill>
              </a:rPr>
              <a:t> </a:t>
            </a:r>
            <a:r>
              <a:rPr lang="fi-FI" sz="2400" dirty="0" err="1">
                <a:solidFill>
                  <a:schemeClr val="tx1"/>
                </a:solidFill>
              </a:rPr>
              <a:t>relationship</a:t>
            </a:r>
            <a:r>
              <a:rPr lang="fi-FI" sz="2400" dirty="0">
                <a:solidFill>
                  <a:schemeClr val="tx1"/>
                </a:solidFill>
              </a:rPr>
              <a:t>) is </a:t>
            </a:r>
            <a:r>
              <a:rPr lang="fi-FI" sz="2400" dirty="0" err="1">
                <a:solidFill>
                  <a:schemeClr val="tx1"/>
                </a:solidFill>
              </a:rPr>
              <a:t>required</a:t>
            </a:r>
            <a:r>
              <a:rPr lang="fi-FI" sz="2400" dirty="0">
                <a:solidFill>
                  <a:schemeClr val="tx1"/>
                </a:solidFill>
              </a:rPr>
              <a:t> to </a:t>
            </a:r>
            <a:r>
              <a:rPr lang="fi-FI" sz="2400" dirty="0" err="1">
                <a:solidFill>
                  <a:schemeClr val="tx1"/>
                </a:solidFill>
              </a:rPr>
              <a:t>describe</a:t>
            </a:r>
            <a:r>
              <a:rPr lang="fi-FI" sz="2400" dirty="0">
                <a:solidFill>
                  <a:schemeClr val="tx1"/>
                </a:solidFill>
              </a:rPr>
              <a:t> </a:t>
            </a:r>
            <a:r>
              <a:rPr lang="fi-FI" sz="2400" dirty="0" err="1">
                <a:solidFill>
                  <a:schemeClr val="tx1"/>
                </a:solidFill>
              </a:rPr>
              <a:t>the</a:t>
            </a:r>
            <a:r>
              <a:rPr lang="fi-FI" sz="2400" dirty="0">
                <a:solidFill>
                  <a:schemeClr val="tx1"/>
                </a:solidFill>
              </a:rPr>
              <a:t> </a:t>
            </a:r>
            <a:r>
              <a:rPr lang="fi-FI" sz="2400" dirty="0" err="1">
                <a:solidFill>
                  <a:schemeClr val="tx1"/>
                </a:solidFill>
              </a:rPr>
              <a:t>relationships</a:t>
            </a:r>
            <a:r>
              <a:rPr lang="fi-FI" sz="2400" dirty="0">
                <a:solidFill>
                  <a:schemeClr val="tx1"/>
                </a:solidFill>
              </a:rPr>
              <a:t> </a:t>
            </a:r>
            <a:r>
              <a:rPr lang="fi-FI" sz="2400" dirty="0" err="1">
                <a:solidFill>
                  <a:schemeClr val="tx1"/>
                </a:solidFill>
              </a:rPr>
              <a:t>between</a:t>
            </a:r>
            <a:r>
              <a:rPr lang="fi-FI" sz="2400" dirty="0">
                <a:solidFill>
                  <a:schemeClr val="tx1"/>
                </a:solidFill>
              </a:rPr>
              <a:t> </a:t>
            </a:r>
            <a:r>
              <a:rPr lang="fi-FI" sz="2400" dirty="0" err="1">
                <a:solidFill>
                  <a:schemeClr val="tx1"/>
                </a:solidFill>
              </a:rPr>
              <a:t>pancakes</a:t>
            </a:r>
            <a:r>
              <a:rPr lang="fi-FI" sz="2400" dirty="0">
                <a:solidFill>
                  <a:schemeClr val="tx1"/>
                </a:solidFill>
              </a:rPr>
              <a:t> (</a:t>
            </a:r>
            <a:r>
              <a:rPr lang="fi-FI" sz="2400" dirty="0" err="1">
                <a:solidFill>
                  <a:schemeClr val="tx1"/>
                </a:solidFill>
              </a:rPr>
              <a:t>martensitic</a:t>
            </a:r>
            <a:r>
              <a:rPr lang="fi-FI" sz="2400" dirty="0">
                <a:solidFill>
                  <a:schemeClr val="tx1"/>
                </a:solidFill>
              </a:rPr>
              <a:t> </a:t>
            </a:r>
            <a:r>
              <a:rPr lang="fi-FI" sz="2400" dirty="0" err="1">
                <a:solidFill>
                  <a:schemeClr val="tx1"/>
                </a:solidFill>
              </a:rPr>
              <a:t>laths</a:t>
            </a:r>
            <a:r>
              <a:rPr lang="fi-FI" sz="2400" dirty="0">
                <a:solidFill>
                  <a:schemeClr val="tx1"/>
                </a:solidFill>
              </a:rPr>
              <a:t>)!</a:t>
            </a:r>
          </a:p>
        </p:txBody>
      </p:sp>
    </p:spTree>
    <p:extLst>
      <p:ext uri="{BB962C8B-B14F-4D97-AF65-F5344CB8AC3E}">
        <p14:creationId xmlns:p14="http://schemas.microsoft.com/office/powerpoint/2010/main" val="42060330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FBE04-A8A8-4829-B307-B1BF3919D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Happily</a:t>
            </a:r>
            <a:r>
              <a:rPr lang="fi-FI" dirty="0"/>
              <a:t>...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7E3FDC-2E49-4872-8C19-8081D8C1B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E6B37-8A1D-4CC7-B3C8-7FE4BFB8AFB5}" type="datetime1">
              <a:rPr lang="en-US" noProof="0" smtClean="0"/>
              <a:t>3/9/2020</a:t>
            </a:fld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A6673F-4A96-4120-B1DD-66D8D7C23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/>
              <a:t>Reconstruction of parent austenite from martensitic EBSD data</a:t>
            </a:r>
            <a:r>
              <a:rPr lang="en-US" dirty="0"/>
              <a:t>, Tuomo Nyyssönen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CC98A4-2B44-49CB-8BC0-21486DFC2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10567-D74D-4A94-945D-6D455CF91C08}" type="slidenum">
              <a:rPr lang="en-US" noProof="0" smtClean="0"/>
              <a:t>8</a:t>
            </a:fld>
            <a:endParaRPr lang="en-US" noProof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64925E-DA7B-4424-B678-0A09E660BA3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41106" y="1124744"/>
            <a:ext cx="7272808" cy="1128081"/>
          </a:xfrm>
          <a:prstGeom prst="rect">
            <a:avLst/>
          </a:prstGeom>
        </p:spPr>
      </p:pic>
      <p:pic>
        <p:nvPicPr>
          <p:cNvPr id="22" name="Picture 2" descr="Pan, Cook, Sear, Frying Pan">
            <a:extLst>
              <a:ext uri="{FF2B5EF4-FFF2-40B4-BE49-F238E27FC236}">
                <a16:creationId xmlns:a16="http://schemas.microsoft.com/office/drawing/2014/main" id="{DB4936EF-4B19-4300-86CE-FD0055B4C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76" b="89953" l="7396" r="90000">
                        <a14:foregroundMark x1="88854" y1="29042" x2="89167" y2="26531"/>
                        <a14:foregroundMark x1="89375" y1="25746" x2="90208" y2="31397"/>
                        <a14:foregroundMark x1="11146" y1="64992" x2="8125" y2="49137"/>
                        <a14:foregroundMark x1="50000" y1="63736" x2="34792" y2="67033"/>
                        <a14:foregroundMark x1="34792" y1="67033" x2="10625" y2="58556"/>
                        <a14:foregroundMark x1="54271" y1="64992" x2="38958" y2="68289"/>
                        <a14:foregroundMark x1="38958" y1="68289" x2="23229" y2="64364"/>
                        <a14:foregroundMark x1="23229" y1="64364" x2="34479" y2="67818"/>
                        <a14:foregroundMark x1="12188" y1="62951" x2="24792" y2="64992"/>
                        <a14:foregroundMark x1="10313" y1="62480" x2="7396" y2="52747"/>
                        <a14:foregroundMark x1="28229" y1="68132" x2="20729" y2="66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53551" y="2217375"/>
            <a:ext cx="3166658" cy="219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Arrow: Up 22">
            <a:extLst>
              <a:ext uri="{FF2B5EF4-FFF2-40B4-BE49-F238E27FC236}">
                <a16:creationId xmlns:a16="http://schemas.microsoft.com/office/drawing/2014/main" id="{01511209-45D7-460A-B44C-C530DE7CB97A}"/>
              </a:ext>
            </a:extLst>
          </p:cNvPr>
          <p:cNvSpPr/>
          <p:nvPr/>
        </p:nvSpPr>
        <p:spPr>
          <a:xfrm>
            <a:off x="4655840" y="2181025"/>
            <a:ext cx="1008112" cy="648072"/>
          </a:xfrm>
          <a:prstGeom prst="up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24" name="Picture 2" descr="Pan, Cook, Sear, Frying Pan">
            <a:extLst>
              <a:ext uri="{FF2B5EF4-FFF2-40B4-BE49-F238E27FC236}">
                <a16:creationId xmlns:a16="http://schemas.microsoft.com/office/drawing/2014/main" id="{BED87FE2-B376-4F6F-BFEE-07565A808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76" b="89953" l="7396" r="90000">
                        <a14:foregroundMark x1="88854" y1="29042" x2="89167" y2="26531"/>
                        <a14:foregroundMark x1="89375" y1="25746" x2="90208" y2="31397"/>
                        <a14:foregroundMark x1="11146" y1="64992" x2="8125" y2="49137"/>
                        <a14:foregroundMark x1="50000" y1="63736" x2="34792" y2="67033"/>
                        <a14:foregroundMark x1="34792" y1="67033" x2="10625" y2="58556"/>
                        <a14:foregroundMark x1="54271" y1="64992" x2="38958" y2="68289"/>
                        <a14:foregroundMark x1="38958" y1="68289" x2="23229" y2="64364"/>
                        <a14:foregroundMark x1="23229" y1="64364" x2="34479" y2="67818"/>
                        <a14:foregroundMark x1="12188" y1="62951" x2="24792" y2="64992"/>
                        <a14:foregroundMark x1="10313" y1="62480" x2="7396" y2="52747"/>
                        <a14:foregroundMark x1="28229" y1="68132" x2="20729" y2="66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526" y="2181025"/>
            <a:ext cx="3312368" cy="219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Arrow: Up 24">
            <a:extLst>
              <a:ext uri="{FF2B5EF4-FFF2-40B4-BE49-F238E27FC236}">
                <a16:creationId xmlns:a16="http://schemas.microsoft.com/office/drawing/2014/main" id="{192EB93E-AC31-4BD3-9EBD-8BA51661032A}"/>
              </a:ext>
            </a:extLst>
          </p:cNvPr>
          <p:cNvSpPr/>
          <p:nvPr/>
        </p:nvSpPr>
        <p:spPr>
          <a:xfrm>
            <a:off x="7464152" y="2056752"/>
            <a:ext cx="1008112" cy="648072"/>
          </a:xfrm>
          <a:prstGeom prst="up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B5874A2-D37F-49C9-9D33-CA129717E36D}"/>
              </a:ext>
            </a:extLst>
          </p:cNvPr>
          <p:cNvSpPr txBox="1"/>
          <p:nvPr/>
        </p:nvSpPr>
        <p:spPr>
          <a:xfrm>
            <a:off x="1641006" y="4039882"/>
            <a:ext cx="8775474" cy="81136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fi-FI" sz="2400" dirty="0" err="1">
                <a:solidFill>
                  <a:schemeClr val="tx1"/>
                </a:solidFill>
              </a:rPr>
              <a:t>The</a:t>
            </a:r>
            <a:r>
              <a:rPr lang="fi-FI" sz="2400" dirty="0">
                <a:solidFill>
                  <a:schemeClr val="tx1"/>
                </a:solidFill>
              </a:rPr>
              <a:t> </a:t>
            </a:r>
            <a:r>
              <a:rPr lang="fi-FI" sz="2400" dirty="0" err="1">
                <a:solidFill>
                  <a:schemeClr val="tx1"/>
                </a:solidFill>
              </a:rPr>
              <a:t>list</a:t>
            </a:r>
            <a:r>
              <a:rPr lang="fi-FI" sz="2400" dirty="0">
                <a:solidFill>
                  <a:schemeClr val="tx1"/>
                </a:solidFill>
              </a:rPr>
              <a:t> </a:t>
            </a:r>
            <a:r>
              <a:rPr lang="fi-FI" sz="2400" dirty="0" err="1">
                <a:solidFill>
                  <a:schemeClr val="tx1"/>
                </a:solidFill>
              </a:rPr>
              <a:t>describing</a:t>
            </a:r>
            <a:r>
              <a:rPr lang="fi-FI" sz="2400" dirty="0">
                <a:solidFill>
                  <a:schemeClr val="tx1"/>
                </a:solidFill>
              </a:rPr>
              <a:t> </a:t>
            </a:r>
            <a:r>
              <a:rPr lang="fi-FI" sz="2400" dirty="0" err="1">
                <a:solidFill>
                  <a:schemeClr val="tx1"/>
                </a:solidFill>
              </a:rPr>
              <a:t>all</a:t>
            </a:r>
            <a:r>
              <a:rPr lang="fi-FI" sz="2400" dirty="0">
                <a:solidFill>
                  <a:schemeClr val="tx1"/>
                </a:solidFill>
              </a:rPr>
              <a:t> </a:t>
            </a:r>
            <a:r>
              <a:rPr lang="fi-FI" sz="2400" dirty="0" err="1">
                <a:solidFill>
                  <a:schemeClr val="tx1"/>
                </a:solidFill>
              </a:rPr>
              <a:t>possible</a:t>
            </a:r>
            <a:r>
              <a:rPr lang="fi-FI" sz="2400" dirty="0">
                <a:solidFill>
                  <a:schemeClr val="tx1"/>
                </a:solidFill>
              </a:rPr>
              <a:t> </a:t>
            </a:r>
            <a:r>
              <a:rPr lang="fi-FI" sz="2400" dirty="0" err="1">
                <a:solidFill>
                  <a:schemeClr val="tx1"/>
                </a:solidFill>
              </a:rPr>
              <a:t>relationships</a:t>
            </a:r>
            <a:r>
              <a:rPr lang="fi-FI" sz="2400" dirty="0">
                <a:solidFill>
                  <a:schemeClr val="tx1"/>
                </a:solidFill>
              </a:rPr>
              <a:t> </a:t>
            </a:r>
            <a:r>
              <a:rPr lang="fi-FI" sz="2400" dirty="0" err="1">
                <a:solidFill>
                  <a:schemeClr val="tx1"/>
                </a:solidFill>
              </a:rPr>
              <a:t>between</a:t>
            </a:r>
            <a:r>
              <a:rPr lang="fi-FI" sz="2400" dirty="0">
                <a:solidFill>
                  <a:schemeClr val="tx1"/>
                </a:solidFill>
              </a:rPr>
              <a:t> </a:t>
            </a:r>
            <a:r>
              <a:rPr lang="fi-FI" sz="2400" dirty="0" err="1">
                <a:solidFill>
                  <a:schemeClr val="tx1"/>
                </a:solidFill>
              </a:rPr>
              <a:t>pancakes</a:t>
            </a:r>
            <a:r>
              <a:rPr lang="fi-FI" sz="2400" dirty="0">
                <a:solidFill>
                  <a:schemeClr val="tx1"/>
                </a:solidFill>
              </a:rPr>
              <a:t> (</a:t>
            </a:r>
            <a:r>
              <a:rPr lang="fi-FI" sz="2400" dirty="0" err="1">
                <a:solidFill>
                  <a:schemeClr val="tx1"/>
                </a:solidFill>
              </a:rPr>
              <a:t>martensitic</a:t>
            </a:r>
            <a:r>
              <a:rPr lang="fi-FI" sz="2400" dirty="0">
                <a:solidFill>
                  <a:schemeClr val="tx1"/>
                </a:solidFill>
              </a:rPr>
              <a:t> </a:t>
            </a:r>
            <a:r>
              <a:rPr lang="fi-FI" sz="2400" dirty="0" err="1">
                <a:solidFill>
                  <a:schemeClr val="tx1"/>
                </a:solidFill>
              </a:rPr>
              <a:t>laths</a:t>
            </a:r>
            <a:r>
              <a:rPr lang="fi-FI" sz="2400" dirty="0">
                <a:solidFill>
                  <a:schemeClr val="tx1"/>
                </a:solidFill>
              </a:rPr>
              <a:t>) </a:t>
            </a:r>
            <a:r>
              <a:rPr lang="fi-FI" sz="2400" dirty="0" err="1">
                <a:solidFill>
                  <a:schemeClr val="tx1"/>
                </a:solidFill>
              </a:rPr>
              <a:t>has</a:t>
            </a:r>
            <a:r>
              <a:rPr lang="fi-FI" sz="2400" dirty="0">
                <a:solidFill>
                  <a:schemeClr val="tx1"/>
                </a:solidFill>
              </a:rPr>
              <a:t> </a:t>
            </a:r>
            <a:r>
              <a:rPr lang="fi-FI" sz="2400" dirty="0" err="1">
                <a:solidFill>
                  <a:schemeClr val="tx1"/>
                </a:solidFill>
              </a:rPr>
              <a:t>only</a:t>
            </a:r>
            <a:r>
              <a:rPr lang="fi-FI" sz="2400" dirty="0">
                <a:solidFill>
                  <a:schemeClr val="tx1"/>
                </a:solidFill>
              </a:rPr>
              <a:t> 24 </a:t>
            </a:r>
            <a:r>
              <a:rPr lang="fi-FI" sz="2400" dirty="0" err="1">
                <a:solidFill>
                  <a:schemeClr val="tx1"/>
                </a:solidFill>
              </a:rPr>
              <a:t>candidates</a:t>
            </a:r>
            <a:r>
              <a:rPr lang="fi-FI" sz="2400" dirty="0">
                <a:solidFill>
                  <a:schemeClr val="tx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7295406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Graph</a:t>
            </a:r>
            <a:r>
              <a:rPr lang="fi-FI" dirty="0"/>
              <a:t> </a:t>
            </a:r>
            <a:r>
              <a:rPr lang="fi-FI" dirty="0" err="1"/>
              <a:t>problems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err="1"/>
              <a:t>Modelling</a:t>
            </a:r>
            <a:r>
              <a:rPr lang="fi-FI" dirty="0"/>
              <a:t> of </a:t>
            </a:r>
            <a:r>
              <a:rPr lang="fi-FI" dirty="0" err="1"/>
              <a:t>relations</a:t>
            </a:r>
            <a:r>
              <a:rPr lang="fi-FI" dirty="0"/>
              <a:t> and </a:t>
            </a:r>
            <a:r>
              <a:rPr lang="fi-FI" dirty="0" err="1"/>
              <a:t>processes</a:t>
            </a:r>
            <a:r>
              <a:rPr lang="fi-FI" dirty="0"/>
              <a:t> in </a:t>
            </a:r>
            <a:r>
              <a:rPr lang="fi-FI" dirty="0" err="1"/>
              <a:t>physical</a:t>
            </a:r>
            <a:r>
              <a:rPr lang="fi-FI" dirty="0"/>
              <a:t>, </a:t>
            </a:r>
            <a:r>
              <a:rPr lang="fi-FI" dirty="0" err="1"/>
              <a:t>biological</a:t>
            </a:r>
            <a:r>
              <a:rPr lang="fi-FI" dirty="0"/>
              <a:t>, </a:t>
            </a:r>
            <a:r>
              <a:rPr lang="fi-FI" dirty="0" err="1"/>
              <a:t>social</a:t>
            </a:r>
            <a:r>
              <a:rPr lang="fi-FI" dirty="0"/>
              <a:t> and </a:t>
            </a:r>
            <a:r>
              <a:rPr lang="fi-FI" dirty="0" err="1"/>
              <a:t>informations</a:t>
            </a:r>
            <a:r>
              <a:rPr lang="fi-FI" dirty="0"/>
              <a:t> </a:t>
            </a:r>
            <a:r>
              <a:rPr lang="fi-FI" dirty="0" err="1"/>
              <a:t>systems</a:t>
            </a:r>
            <a:r>
              <a:rPr lang="fi-FI" dirty="0"/>
              <a:t>.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4CCA970-FB26-437B-8E91-E1A1DF853D89}" type="datetime1">
              <a:rPr lang="fi-FI" smtClean="0"/>
              <a:pPr>
                <a:defRPr/>
              </a:pPr>
              <a:t>9.3.2020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3E1A83-5E80-43DC-B886-811C19EEB2A4}" type="slidenum">
              <a:rPr lang="fi-FI" smtClean="0"/>
              <a:pPr>
                <a:defRPr/>
              </a:pPr>
              <a:t>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897120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630</Words>
  <Application>Microsoft Office PowerPoint</Application>
  <PresentationFormat>Laajakuva</PresentationFormat>
  <Paragraphs>150</Paragraphs>
  <Slides>40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40</vt:i4>
      </vt:variant>
    </vt:vector>
  </HeadingPairs>
  <TitlesOfParts>
    <vt:vector size="44" baseType="lpstr">
      <vt:lpstr>Arial</vt:lpstr>
      <vt:lpstr>Calibri</vt:lpstr>
      <vt:lpstr>Calibri Light</vt:lpstr>
      <vt:lpstr>Office-teema</vt:lpstr>
      <vt:lpstr>Prior austenite reconstruction: a graph sectioning problem</vt:lpstr>
      <vt:lpstr>Orientation map of martensite</vt:lpstr>
      <vt:lpstr>Martensite is not really composed of grains like ferrite and austenite</vt:lpstr>
      <vt:lpstr>THE PROBLEM BEHIND THE PROBLEM</vt:lpstr>
      <vt:lpstr>Mathematically, the relationship looks like this:</vt:lpstr>
      <vt:lpstr>We are interested in the relationships of the pancakes to each other, however....</vt:lpstr>
      <vt:lpstr>Mathematically, we therefore need something like this:</vt:lpstr>
      <vt:lpstr>Happily...</vt:lpstr>
      <vt:lpstr>Graph problems</vt:lpstr>
      <vt:lpstr>A graph is a collection of: - nodes - edges</vt:lpstr>
      <vt:lpstr>Graph problems: medicine</vt:lpstr>
      <vt:lpstr>Graphs in steel</vt:lpstr>
      <vt:lpstr>Graphs in steel</vt:lpstr>
      <vt:lpstr>Graphs in steel</vt:lpstr>
      <vt:lpstr>A graph is a collection of: - nodes - edges</vt:lpstr>
      <vt:lpstr>Graphs in steel</vt:lpstr>
      <vt:lpstr>Austenite</vt:lpstr>
      <vt:lpstr>Austenite as a graph</vt:lpstr>
      <vt:lpstr>Austenite as a graph</vt:lpstr>
      <vt:lpstr>Austenite</vt:lpstr>
      <vt:lpstr>Martensite</vt:lpstr>
      <vt:lpstr>Martensite as a graph</vt:lpstr>
      <vt:lpstr>Martensite as a graph</vt:lpstr>
      <vt:lpstr>Happily...</vt:lpstr>
      <vt:lpstr>Misorientation-based analysis may help:</vt:lpstr>
      <vt:lpstr>PowerPoint-esitys</vt:lpstr>
      <vt:lpstr>Iterative procedure gives you a decent result!</vt:lpstr>
      <vt:lpstr>We can now do the following:</vt:lpstr>
      <vt:lpstr>While doing so...</vt:lpstr>
      <vt:lpstr>What does MCL do?</vt:lpstr>
      <vt:lpstr>What we get!</vt:lpstr>
      <vt:lpstr>Quite often the problem is twinning.</vt:lpstr>
      <vt:lpstr>PowerPoint-esitys</vt:lpstr>
      <vt:lpstr>A reference map becomes available for comparison with whatever algorithm.</vt:lpstr>
      <vt:lpstr>Software for analysis</vt:lpstr>
      <vt:lpstr>Software for analysis</vt:lpstr>
      <vt:lpstr>Software for analysis</vt:lpstr>
      <vt:lpstr>More details</vt:lpstr>
      <vt:lpstr>Software for analysis</vt:lpstr>
      <vt:lpstr>Two basic reconstruction methods: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Prior austenite reconstruction: a graph sectioning problem</dc:title>
  <dc:creator>Tuomo Nyyssönen</dc:creator>
  <cp:lastModifiedBy>Tuomo Nyyssönen</cp:lastModifiedBy>
  <cp:revision>6</cp:revision>
  <dcterms:created xsi:type="dcterms:W3CDTF">2020-03-09T07:55:19Z</dcterms:created>
  <dcterms:modified xsi:type="dcterms:W3CDTF">2020-03-09T09:08:55Z</dcterms:modified>
</cp:coreProperties>
</file>