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5" r:id="rId4"/>
    <p:sldId id="264" r:id="rId5"/>
    <p:sldId id="263" r:id="rId6"/>
    <p:sldId id="262" r:id="rId7"/>
    <p:sldId id="266" r:id="rId8"/>
    <p:sldId id="273" r:id="rId9"/>
    <p:sldId id="267" r:id="rId10"/>
    <p:sldId id="268" r:id="rId11"/>
    <p:sldId id="271" r:id="rId12"/>
    <p:sldId id="269" r:id="rId13"/>
    <p:sldId id="272" r:id="rId14"/>
    <p:sldId id="270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26A"/>
    <a:srgbClr val="BADD67"/>
    <a:srgbClr val="59C450"/>
    <a:srgbClr val="422C16"/>
    <a:srgbClr val="0C788E"/>
    <a:srgbClr val="025198"/>
    <a:srgbClr val="000099"/>
    <a:srgbClr val="1C1C1C"/>
    <a:srgbClr val="660066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1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D774A-B934-4201-9AB5-607D32496485}" type="datetimeFigureOut">
              <a:rPr lang="de-DE" smtClean="0"/>
              <a:t>14.05.2012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D6A4C-DCC5-429F-BD6B-063AB804F2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99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153E-B591-4A03-AF62-7FC48762024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00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21AA-F733-4CEA-A5F1-211AEEFA21A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3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42E32-A96B-47B5-9FB7-0D4F6F65DBA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8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F2431-39A9-4063-8799-624A643EF5E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05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04BF-4EAD-44B0-969A-B0FE39455A3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9D1E-1C67-479B-A98F-3E9E456C7AD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E004-D59C-4198-B351-97184CBF320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7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B825-563C-4527-BFBE-7DF6D3E67EC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77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66D0-DDE7-44E4-AE57-F80F7B62538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25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EBAB9-2913-4A36-9858-0DF78382F7E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67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8E40-96A6-4AEE-8E3C-F7E88F6987D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10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AEC7BA-3EF6-4654-BFBB-0329ACB2CB5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20.png"/><Relationship Id="rId12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0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211638" y="4581525"/>
            <a:ext cx="4427537" cy="544513"/>
          </a:xfrm>
          <a:noFill/>
        </p:spPr>
        <p:txBody>
          <a:bodyPr/>
          <a:lstStyle/>
          <a:p>
            <a:pPr algn="l" eaLnBrk="1" hangingPunct="1"/>
            <a:r>
              <a:rPr lang="es-UY" sz="3600" b="1" smtClean="0">
                <a:solidFill>
                  <a:schemeClr val="bg1"/>
                </a:solidFill>
              </a:rPr>
              <a:t>Energy Harvesting</a:t>
            </a:r>
            <a:endParaRPr lang="es-ES" sz="3600" b="1" smtClean="0">
              <a:solidFill>
                <a:schemeClr val="bg1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4211638" y="5013325"/>
            <a:ext cx="39608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UY" b="1">
                <a:solidFill>
                  <a:schemeClr val="bg1"/>
                </a:solidFill>
              </a:rPr>
              <a:t>Gerätesynthese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2052" name="Textfeld 5"/>
          <p:cNvSpPr txBox="1">
            <a:spLocks noChangeArrowheads="1"/>
          </p:cNvSpPr>
          <p:nvPr/>
        </p:nvSpPr>
        <p:spPr bwMode="auto">
          <a:xfrm>
            <a:off x="1042988" y="4799013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chemeClr val="bg1"/>
                </a:solidFill>
              </a:rPr>
              <a:t>Professur Mikrosystem- und Gerätetechnik</a:t>
            </a:r>
          </a:p>
        </p:txBody>
      </p:sp>
      <p:pic>
        <p:nvPicPr>
          <p:cNvPr id="205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665663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feld 6"/>
          <p:cNvSpPr txBox="1">
            <a:spLocks noChangeArrowheads="1"/>
          </p:cNvSpPr>
          <p:nvPr/>
        </p:nvSpPr>
        <p:spPr bwMode="auto">
          <a:xfrm>
            <a:off x="0" y="6597650"/>
            <a:ext cx="9180513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/>
              <a:t>TU Chemnitz   -   Professur Mikrosystem- und Gerätetechnik   -   Gerätesynthese: „Energy Harvesting“	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09/13</a:t>
            </a:r>
            <a:endParaRPr lang="de-DE" sz="12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Induktives Wirkprinzip </a:t>
            </a:r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(1)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88842" y="11874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Theoretische Grundlagen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83" y="3573016"/>
            <a:ext cx="2958433" cy="25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83" y="3573016"/>
            <a:ext cx="2963077" cy="25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21757" y="1655518"/>
            <a:ext cx="30634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Faraday‘</a:t>
            </a:r>
            <a:r>
              <a:rPr lang="de-DE" dirty="0" err="1" smtClean="0"/>
              <a:t>sche</a:t>
            </a:r>
            <a:r>
              <a:rPr lang="de-DE" dirty="0" smtClean="0"/>
              <a:t> Induktion:</a:t>
            </a:r>
          </a:p>
          <a:p>
            <a:endParaRPr lang="de-DE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smtClean="0"/>
              <a:t> für Leiterschleife/ Spule: </a:t>
            </a:r>
            <a:endParaRPr lang="de-DE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201210" y="1439494"/>
                <a:ext cx="1669994" cy="68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𝑟𝑜𝑡</m:t>
                      </m:r>
                      <m:r>
                        <a:rPr lang="de-DE" i="1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de-DE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210" y="1439494"/>
                <a:ext cx="1669994" cy="6825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201210" y="2161912"/>
                <a:ext cx="3339988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𝑖𝑛𝑑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⇒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𝑖𝑛𝑑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r>
                        <a:rPr lang="de-DE" b="0" i="1" smtClean="0">
                          <a:latin typeface="Cambria Math"/>
                        </a:rPr>
                        <m:t>𝐵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210" y="2161912"/>
                <a:ext cx="3339988" cy="619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2123728" y="6165304"/>
            <a:ext cx="83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DGL:</a:t>
            </a:r>
            <a:endParaRPr lang="de-DE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feld 17"/>
              <p:cNvSpPr txBox="1"/>
              <p:nvPr/>
            </p:nvSpPr>
            <p:spPr>
              <a:xfrm>
                <a:off x="2742195" y="6156012"/>
                <a:ext cx="3960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𝑚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̈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𝑒𝑙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)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𝑘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̈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195" y="6156012"/>
                <a:ext cx="396044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3481130" y="3059668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Wandler Modelle</a:t>
            </a:r>
          </a:p>
        </p:txBody>
      </p:sp>
    </p:spTree>
    <p:extLst>
      <p:ext uri="{BB962C8B-B14F-4D97-AF65-F5344CB8AC3E}">
        <p14:creationId xmlns:p14="http://schemas.microsoft.com/office/powerpoint/2010/main" val="42867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999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10/13</a:t>
            </a:r>
            <a:endParaRPr lang="de-DE" sz="12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Induktives Wirkprinzip </a:t>
            </a:r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(2)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085345" y="1196752"/>
            <a:ext cx="297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 smtClean="0"/>
              <a:t>mögliche Anordnungen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72" y="1597506"/>
            <a:ext cx="2028736" cy="247956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56" y="4254887"/>
            <a:ext cx="2681592" cy="205588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7236"/>
            <a:ext cx="4968552" cy="48161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851920" y="1597506"/>
            <a:ext cx="1656184" cy="14714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395536" y="3212976"/>
            <a:ext cx="1944216" cy="158417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067944" y="62175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[6]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072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11/13</a:t>
            </a:r>
            <a:endParaRPr lang="de-DE" sz="12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Variantenentscheidung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677106"/>
                  </p:ext>
                </p:extLst>
              </p:nvPr>
            </p:nvGraphicFramePr>
            <p:xfrm>
              <a:off x="323528" y="1412776"/>
              <a:ext cx="8352929" cy="4394200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978272"/>
                    <a:gridCol w="2262088"/>
                    <a:gridCol w="2779770"/>
                    <a:gridCol w="233279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u="sng" dirty="0" smtClean="0">
                              <a:solidFill>
                                <a:schemeClr val="tx1"/>
                              </a:solidFill>
                            </a:rPr>
                            <a:t>Kapazitiv</a:t>
                          </a:r>
                          <a:endParaRPr lang="de-DE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u="sng" dirty="0" smtClean="0">
                              <a:solidFill>
                                <a:schemeClr val="tx1"/>
                              </a:solidFill>
                            </a:rPr>
                            <a:t>Piezoelektrisch</a:t>
                          </a:r>
                          <a:endParaRPr lang="de-DE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u="sng" dirty="0" smtClean="0">
                              <a:solidFill>
                                <a:schemeClr val="tx1"/>
                              </a:solidFill>
                            </a:rPr>
                            <a:t>Induktiv</a:t>
                          </a:r>
                          <a:endParaRPr lang="de-DE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Pro</a:t>
                          </a:r>
                          <a:endParaRPr lang="de-DE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sehr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gut miniaturisierbar (MEMS Anwendungen)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sehr gut berechenbar (Simulation)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höchste Leistungsdichte</a:t>
                          </a:r>
                          <a:b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(bis 250mW/cm³)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MEMS-integrierbar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keine externe Spannungsquelle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je nach Variante hohe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Leistungs-dichten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 erzielbar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sehr gut geeignet für kleine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Keine externe Spannungsquelle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Kontra</a:t>
                          </a:r>
                          <a:endParaRPr lang="de-DE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vglw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. geringe Leistungsdichte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benötigt externe Spannungs- (oder Lade-)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Ver-sorgung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teure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Wandler-materialien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komplexe Herstellung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Berechnung ist von vielen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material-spezifischen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 Werten abhängig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vglw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. große Abmessungen für Magnet &amp; Spule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schwierig integrierbar in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MEMS-Strukturen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677106"/>
                  </p:ext>
                </p:extLst>
              </p:nvPr>
            </p:nvGraphicFramePr>
            <p:xfrm>
              <a:off x="323528" y="1412776"/>
              <a:ext cx="8352929" cy="4394200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978272"/>
                    <a:gridCol w="2262088"/>
                    <a:gridCol w="2779770"/>
                    <a:gridCol w="233279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u="sng" dirty="0" smtClean="0">
                              <a:solidFill>
                                <a:schemeClr val="tx1"/>
                              </a:solidFill>
                            </a:rPr>
                            <a:t>Kapazitiv</a:t>
                          </a:r>
                          <a:endParaRPr lang="de-DE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u="sng" dirty="0" smtClean="0">
                              <a:solidFill>
                                <a:schemeClr val="tx1"/>
                              </a:solidFill>
                            </a:rPr>
                            <a:t>Piezoelektrisch</a:t>
                          </a:r>
                          <a:endParaRPr lang="de-DE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u="sng" dirty="0" smtClean="0">
                              <a:solidFill>
                                <a:schemeClr val="tx1"/>
                              </a:solidFill>
                            </a:rPr>
                            <a:t>Induktiv</a:t>
                          </a:r>
                          <a:endParaRPr lang="de-DE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2011680">
                    <a:tc>
                      <a:txBody>
                        <a:bodyPr/>
                        <a:lstStyle/>
                        <a:p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Pro</a:t>
                          </a:r>
                          <a:endParaRPr lang="de-DE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sehr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gut 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miniaturisierbar (MEMS Anwendungen)</a:t>
                          </a:r>
                          <a:endParaRPr lang="de-DE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sehr gut 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berechenbar (Simulation)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höchste 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Leistungsdichte</a:t>
                          </a:r>
                          <a:b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(bis 250mW/cm³)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MEMS-integrierbar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keine externe Spannungsquelle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buFontTx/>
                            <a:buNone/>
                          </a:pP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59530" t="-20000" r="-1828" b="-104848"/>
                          </a:stretch>
                        </a:blipFill>
                      </a:tcPr>
                    </a:tc>
                  </a:tr>
                  <a:tr h="2011680">
                    <a:tc>
                      <a:txBody>
                        <a:bodyPr/>
                        <a:lstStyle/>
                        <a:p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Kontra</a:t>
                          </a:r>
                          <a:endParaRPr lang="de-DE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vglw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. geringe Leistungsdichte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benötigt externe Spannungs- (oder Lade-)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Ver-sorgung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teure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Wandler-materialien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komplexe Herstellung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Berechnung 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ist von vielen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material-spezifischen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 Werten 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abhängig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vglw</a:t>
                          </a: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. große Abmessungen für Magnet &amp; Spule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schwierig integrierbar in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MEMS-Strukturen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feld 3"/>
          <p:cNvSpPr txBox="1"/>
          <p:nvPr/>
        </p:nvSpPr>
        <p:spPr>
          <a:xfrm>
            <a:off x="611560" y="589004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Auswahl induktives Wandlerprinzip für die Auslegung des Energy </a:t>
            </a:r>
            <a:r>
              <a:rPr lang="de-DE" dirty="0" err="1" smtClean="0">
                <a:sym typeface="Wingdings" pitchFamily="2" charset="2"/>
              </a:rPr>
              <a:t>Harvesters</a:t>
            </a:r>
            <a:endParaRPr lang="de-DE" dirty="0" smtClean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357536" y="1412776"/>
            <a:ext cx="2340000" cy="43924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23528" y="3789039"/>
            <a:ext cx="835292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12/13</a:t>
            </a:r>
            <a:endParaRPr lang="de-DE" sz="12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Konzeptentwurf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119675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weitere Vorgehensweise</a:t>
            </a:r>
            <a:endParaRPr lang="de-DE" sz="20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251520" y="1802946"/>
                <a:ext cx="889248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Tx/>
                  <a:buChar char="-"/>
                </a:pPr>
                <a:r>
                  <a:rPr lang="de-DE" dirty="0" smtClean="0"/>
                  <a:t>ein </a:t>
                </a:r>
                <a:r>
                  <a:rPr lang="de-DE" dirty="0"/>
                  <a:t>Maximum als Resonanzfrequenz </a:t>
                </a:r>
                <a:r>
                  <a:rPr lang="de-DE" dirty="0" smtClean="0"/>
                  <a:t>wählen </a:t>
                </a:r>
              </a:p>
              <a:p>
                <a:pPr>
                  <a:lnSpc>
                    <a:spcPct val="130000"/>
                  </a:lnSpc>
                </a:pPr>
                <a:r>
                  <a:rPr lang="de-DE" dirty="0">
                    <a:sym typeface="Wingdings" pitchFamily="2" charset="2"/>
                  </a:rPr>
                  <a:t> </a:t>
                </a:r>
                <a:r>
                  <a:rPr lang="de-DE" dirty="0" smtClean="0">
                    <a:sym typeface="Wingdings" pitchFamily="2" charset="2"/>
                  </a:rPr>
                  <a:t>     ca. 40 Hz oder 100 Hz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de-DE" dirty="0" smtClean="0"/>
                  <a:t>Wandleranordnung </a:t>
                </a:r>
                <a:r>
                  <a:rPr lang="de-DE" dirty="0"/>
                  <a:t>auswählen </a:t>
                </a:r>
                <a:r>
                  <a:rPr lang="de-DE" dirty="0">
                    <a:sym typeface="Wingdings" pitchFamily="2" charset="2"/>
                  </a:rPr>
                  <a:t> </a:t>
                </a:r>
                <a:r>
                  <a:rPr lang="de-DE" dirty="0"/>
                  <a:t>Typ A3 oder </a:t>
                </a:r>
                <a:r>
                  <a:rPr lang="de-DE" dirty="0" smtClean="0"/>
                  <a:t>A4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de-DE" dirty="0" smtClean="0"/>
                  <a:t>Masse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de-DE" dirty="0" smtClean="0"/>
                  <a:t> und Federkonstante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de-DE" dirty="0" smtClean="0"/>
                  <a:t> anpassen </a:t>
                </a:r>
              </a:p>
              <a:p>
                <a:r>
                  <a:rPr lang="de-DE" dirty="0" smtClean="0">
                    <a:sym typeface="Wingdings" pitchFamily="2" charset="2"/>
                  </a:rPr>
                  <a:t>      unter Beachtung des </a:t>
                </a:r>
                <a:r>
                  <a:rPr lang="de-DE" dirty="0" smtClean="0"/>
                  <a:t>Platzbedarfs </a:t>
                </a:r>
                <a:r>
                  <a:rPr lang="de-DE" sz="1600" dirty="0" smtClean="0"/>
                  <a:t>(&lt;100cm³) </a:t>
                </a:r>
                <a:r>
                  <a:rPr lang="de-DE" dirty="0" smtClean="0"/>
                  <a:t>und der mechanischen Dämpfung 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de-DE" dirty="0" smtClean="0"/>
                  <a:t>Nachrechnung </a:t>
                </a:r>
                <a:r>
                  <a:rPr lang="de-DE" dirty="0"/>
                  <a:t>für </a:t>
                </a:r>
                <a:r>
                  <a:rPr lang="de-DE" dirty="0" smtClean="0"/>
                  <a:t>Ausgangsleistung </a:t>
                </a:r>
                <a:r>
                  <a:rPr lang="de-DE" dirty="0" smtClean="0">
                    <a:sym typeface="Wingdings" pitchFamily="2" charset="2"/>
                  </a:rPr>
                  <a:t> </a:t>
                </a:r>
                <a:r>
                  <a:rPr lang="de-DE" dirty="0">
                    <a:sym typeface="Wingdings" pitchFamily="2" charset="2"/>
                  </a:rPr>
                  <a:t>Energie sparen  </a:t>
                </a:r>
                <a:r>
                  <a:rPr lang="de-DE" dirty="0" err="1">
                    <a:sym typeface="Wingdings" pitchFamily="2" charset="2"/>
                  </a:rPr>
                  <a:t>µC-geregelt</a:t>
                </a:r>
                <a:endParaRPr lang="de-DE" dirty="0" smtClean="0"/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de-DE" dirty="0" smtClean="0"/>
                  <a:t>Variantenvergleich für Lager-/Führungsprinzipien</a:t>
                </a:r>
                <a:endParaRPr lang="de-DE" dirty="0" smtClean="0"/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de-DE" dirty="0" smtClean="0"/>
                  <a:t>Elektronik </a:t>
                </a:r>
                <a:r>
                  <a:rPr lang="de-DE" dirty="0"/>
                  <a:t>anpassen: </a:t>
                </a:r>
                <a:r>
                  <a:rPr lang="de-DE" dirty="0" err="1" smtClean="0"/>
                  <a:t>Energy-Harvester</a:t>
                </a:r>
                <a:r>
                  <a:rPr lang="de-DE" dirty="0" smtClean="0"/>
                  <a:t> möglichst </a:t>
                </a:r>
                <a:r>
                  <a:rPr lang="de-DE" dirty="0"/>
                  <a:t>gleichmäßig </a:t>
                </a:r>
                <a:r>
                  <a:rPr lang="de-DE" dirty="0" smtClean="0"/>
                  <a:t>belasten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 smtClean="0">
                    <a:sym typeface="Wingdings" pitchFamily="2" charset="2"/>
                  </a:rPr>
                  <a:t>      </a:t>
                </a:r>
                <a:r>
                  <a:rPr lang="de-DE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𝐿𝑎𝑠𝑡</m:t>
                        </m:r>
                      </m:sub>
                    </m:sSub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r>
                      <a:rPr lang="de-DE" b="0" i="1" dirty="0" smtClean="0">
                        <a:latin typeface="Cambria Math"/>
                      </a:rPr>
                      <m:t>𝑐𝑜𝑛𝑠𝑡</m:t>
                    </m:r>
                    <m:r>
                      <a:rPr lang="de-DE" b="0" i="1" dirty="0" smtClean="0">
                        <a:latin typeface="Cambria Math"/>
                      </a:rPr>
                      <m:t>.)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, Ausgangs-Spannung </a:t>
                </a:r>
                <a:r>
                  <a:rPr lang="de-DE" dirty="0"/>
                  <a:t>Gleichrichter </a:t>
                </a:r>
                <a:r>
                  <a:rPr lang="de-DE" dirty="0" smtClean="0"/>
                  <a:t>, 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 </a:t>
                </a:r>
                <a:r>
                  <a:rPr lang="de-DE" dirty="0" smtClean="0"/>
                  <a:t>    Energie </a:t>
                </a:r>
                <a:r>
                  <a:rPr lang="de-DE" dirty="0"/>
                  <a:t>ggf. zwischenspeichern </a:t>
                </a:r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02946"/>
                <a:ext cx="889248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411" b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90368"/>
            <a:ext cx="3013322" cy="24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13/13</a:t>
            </a:r>
            <a:endParaRPr lang="de-DE" sz="12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069722" y="1268760"/>
            <a:ext cx="5004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Vielen Dank für die Aufmerksamkeit!</a:t>
            </a:r>
            <a:endParaRPr lang="de-DE" sz="4000" dirty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2780928"/>
            <a:ext cx="84969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Bild-Quellenangaben:</a:t>
            </a:r>
          </a:p>
          <a:p>
            <a:pPr>
              <a:spcBef>
                <a:spcPts val="1200"/>
              </a:spcBef>
            </a:pPr>
            <a:r>
              <a:rPr lang="de-DE" sz="1400" dirty="0" smtClean="0"/>
              <a:t>[1] </a:t>
            </a:r>
            <a:r>
              <a:rPr lang="de-DE" sz="1400" i="1" dirty="0"/>
              <a:t>Ch. Diskus Senior Member </a:t>
            </a:r>
            <a:r>
              <a:rPr lang="de-DE" sz="1400" i="1" dirty="0" smtClean="0"/>
              <a:t>IEEE</a:t>
            </a:r>
            <a:r>
              <a:rPr lang="de-DE" sz="1400" dirty="0" smtClean="0"/>
              <a:t>: </a:t>
            </a:r>
            <a:r>
              <a:rPr lang="de-DE" sz="1400" dirty="0"/>
              <a:t>Energy </a:t>
            </a:r>
            <a:r>
              <a:rPr lang="de-DE" sz="1400" dirty="0" err="1"/>
              <a:t>Harvesting</a:t>
            </a:r>
            <a:r>
              <a:rPr lang="de-DE" sz="1400" dirty="0"/>
              <a:t> – ein </a:t>
            </a:r>
            <a:r>
              <a:rPr lang="de-DE" sz="1400" dirty="0" smtClean="0"/>
              <a:t>Überblick. </a:t>
            </a:r>
            <a:r>
              <a:rPr lang="de-DE" sz="1400" dirty="0"/>
              <a:t>Elektrotechnik &amp; Informationstechnik </a:t>
            </a:r>
            <a:r>
              <a:rPr lang="de-DE" sz="1400" dirty="0" smtClean="0"/>
              <a:t>127/3</a:t>
            </a:r>
            <a:r>
              <a:rPr lang="de-DE" sz="1400" dirty="0"/>
              <a:t>: </a:t>
            </a:r>
            <a:r>
              <a:rPr lang="de-DE" sz="1400" dirty="0" smtClean="0"/>
              <a:t>33–38 (2010)</a:t>
            </a:r>
          </a:p>
          <a:p>
            <a:pPr>
              <a:spcBef>
                <a:spcPts val="600"/>
              </a:spcBef>
            </a:pPr>
            <a:r>
              <a:rPr lang="de-DE" sz="1400" dirty="0" smtClean="0"/>
              <a:t>[2] </a:t>
            </a:r>
            <a:r>
              <a:rPr lang="de-DE" sz="1400" i="1" dirty="0"/>
              <a:t>Joseph A. </a:t>
            </a:r>
            <a:r>
              <a:rPr lang="de-DE" sz="1400" i="1" dirty="0" err="1" smtClean="0"/>
              <a:t>Paradiso</a:t>
            </a:r>
            <a:r>
              <a:rPr lang="de-DE" sz="1400" i="1" dirty="0" smtClean="0"/>
              <a:t>, </a:t>
            </a:r>
            <a:r>
              <a:rPr lang="de-DE" sz="1400" i="1" dirty="0" err="1"/>
              <a:t>Thad</a:t>
            </a:r>
            <a:r>
              <a:rPr lang="de-DE" sz="1400" i="1" dirty="0"/>
              <a:t> </a:t>
            </a:r>
            <a:r>
              <a:rPr lang="de-DE" sz="1400" i="1" dirty="0" err="1" smtClean="0"/>
              <a:t>Starner</a:t>
            </a:r>
            <a:r>
              <a:rPr lang="de-DE" sz="1400" dirty="0" smtClean="0"/>
              <a:t>: </a:t>
            </a:r>
            <a:r>
              <a:rPr lang="de-DE" sz="1400" dirty="0"/>
              <a:t>Energy </a:t>
            </a:r>
            <a:r>
              <a:rPr lang="de-DE" sz="1400" dirty="0" err="1"/>
              <a:t>Scavenging</a:t>
            </a:r>
            <a:r>
              <a:rPr lang="de-DE" sz="1400" dirty="0"/>
              <a:t> </a:t>
            </a:r>
            <a:r>
              <a:rPr lang="de-DE" sz="1400" dirty="0" smtClean="0"/>
              <a:t>for Mobile </a:t>
            </a:r>
            <a:r>
              <a:rPr lang="de-DE" sz="1400" dirty="0"/>
              <a:t>and </a:t>
            </a:r>
            <a:r>
              <a:rPr lang="de-DE" sz="1400" dirty="0" err="1" smtClean="0"/>
              <a:t>Wireless</a:t>
            </a:r>
            <a:r>
              <a:rPr lang="de-DE" sz="1400" dirty="0" smtClean="0"/>
              <a:t> Electronics. Energy </a:t>
            </a:r>
            <a:r>
              <a:rPr lang="de-DE" sz="1400" dirty="0" err="1" smtClean="0"/>
              <a:t>Harvesting</a:t>
            </a:r>
            <a:r>
              <a:rPr lang="de-DE" sz="1400" dirty="0" smtClean="0"/>
              <a:t> &amp; </a:t>
            </a:r>
            <a:r>
              <a:rPr lang="de-DE" sz="1400" dirty="0" err="1" smtClean="0"/>
              <a:t>Conservation</a:t>
            </a:r>
            <a:r>
              <a:rPr lang="de-DE" sz="1400" dirty="0" smtClean="0"/>
              <a:t>, </a:t>
            </a:r>
            <a:r>
              <a:rPr lang="de-DE" sz="1400" dirty="0" err="1" smtClean="0"/>
              <a:t>January-March</a:t>
            </a:r>
            <a:r>
              <a:rPr lang="de-DE" sz="1400" dirty="0" smtClean="0"/>
              <a:t>: 18-27 (2005)</a:t>
            </a:r>
          </a:p>
          <a:p>
            <a:pPr>
              <a:spcBef>
                <a:spcPts val="1200"/>
              </a:spcBef>
            </a:pPr>
            <a:r>
              <a:rPr lang="de-DE" sz="1400" dirty="0" smtClean="0"/>
              <a:t>[3] </a:t>
            </a:r>
            <a:r>
              <a:rPr lang="de-DE" sz="1400" i="1" dirty="0"/>
              <a:t>Monika Müller, Michael </a:t>
            </a:r>
            <a:r>
              <a:rPr lang="de-DE" sz="1400" i="1" dirty="0" err="1"/>
              <a:t>Freunek</a:t>
            </a:r>
            <a:r>
              <a:rPr lang="de-DE" sz="1400" i="1" dirty="0"/>
              <a:t>, </a:t>
            </a:r>
            <a:r>
              <a:rPr lang="de-DE" sz="1400" i="1" dirty="0" err="1"/>
              <a:t>Tolgay</a:t>
            </a:r>
            <a:r>
              <a:rPr lang="de-DE" sz="1400" i="1" dirty="0"/>
              <a:t> </a:t>
            </a:r>
            <a:r>
              <a:rPr lang="de-DE" sz="1400" i="1" dirty="0" err="1"/>
              <a:t>Ungan</a:t>
            </a:r>
            <a:r>
              <a:rPr lang="de-DE" sz="1400" i="1" dirty="0"/>
              <a:t>, Leonhard M. </a:t>
            </a:r>
            <a:r>
              <a:rPr lang="de-DE" sz="1400" i="1" dirty="0" smtClean="0"/>
              <a:t>Reindl</a:t>
            </a:r>
            <a:r>
              <a:rPr lang="de-DE" sz="1400" dirty="0" smtClean="0"/>
              <a:t>: </a:t>
            </a:r>
            <a:r>
              <a:rPr lang="de-DE" sz="1400" dirty="0"/>
              <a:t>Wandler für </a:t>
            </a:r>
            <a:r>
              <a:rPr lang="de-DE" sz="1400" dirty="0" smtClean="0"/>
              <a:t>energieautarke </a:t>
            </a:r>
            <a:r>
              <a:rPr lang="de-DE" sz="1400" dirty="0" err="1" smtClean="0"/>
              <a:t>Mikrosysteme-</a:t>
            </a:r>
            <a:r>
              <a:rPr lang="de-DE" sz="1400" dirty="0" err="1"/>
              <a:t>Stand</a:t>
            </a:r>
            <a:r>
              <a:rPr lang="de-DE" sz="1400" dirty="0"/>
              <a:t> der Technik kommerzieller Energiewandler</a:t>
            </a:r>
            <a:r>
              <a:rPr lang="de-DE" sz="1400" dirty="0" smtClean="0"/>
              <a:t>. </a:t>
            </a:r>
            <a:r>
              <a:rPr lang="de-DE" sz="1400" dirty="0"/>
              <a:t>Albert-Ludwigs-Universität </a:t>
            </a:r>
            <a:r>
              <a:rPr lang="de-DE" sz="1400" dirty="0" smtClean="0"/>
              <a:t>Freiburg. </a:t>
            </a:r>
            <a:r>
              <a:rPr lang="de-DE" sz="1400" dirty="0"/>
              <a:t>Technisches Messen </a:t>
            </a:r>
            <a:r>
              <a:rPr lang="de-DE" sz="1400" dirty="0" smtClean="0"/>
              <a:t>: 532-539 (12/2009)</a:t>
            </a:r>
          </a:p>
          <a:p>
            <a:pPr>
              <a:spcBef>
                <a:spcPts val="1200"/>
              </a:spcBef>
            </a:pPr>
            <a:r>
              <a:rPr lang="de-DE" sz="1400" dirty="0" smtClean="0"/>
              <a:t>[4] </a:t>
            </a:r>
            <a:r>
              <a:rPr lang="de-DE" sz="1400" i="1" dirty="0" err="1"/>
              <a:t>Hussam</a:t>
            </a:r>
            <a:r>
              <a:rPr lang="de-DE" sz="1400" i="1" dirty="0"/>
              <a:t> </a:t>
            </a:r>
            <a:r>
              <a:rPr lang="de-DE" sz="1400" i="1" dirty="0" err="1" smtClean="0"/>
              <a:t>Kloub</a:t>
            </a:r>
            <a:r>
              <a:rPr lang="de-DE" sz="1400" i="1" dirty="0" smtClean="0"/>
              <a:t>, Daniel </a:t>
            </a:r>
            <a:r>
              <a:rPr lang="de-DE" sz="1400" i="1" dirty="0"/>
              <a:t>Hoffmann, Bernd </a:t>
            </a:r>
            <a:r>
              <a:rPr lang="de-DE" sz="1400" i="1" dirty="0" err="1"/>
              <a:t>Folkmer</a:t>
            </a:r>
            <a:r>
              <a:rPr lang="de-DE" sz="1400" i="1" dirty="0"/>
              <a:t>, </a:t>
            </a:r>
            <a:r>
              <a:rPr lang="de-DE" sz="1400" i="1" dirty="0" err="1"/>
              <a:t>Yiannos</a:t>
            </a:r>
            <a:r>
              <a:rPr lang="de-DE" sz="1400" i="1" dirty="0"/>
              <a:t> </a:t>
            </a:r>
            <a:r>
              <a:rPr lang="de-DE" sz="1400" i="1" dirty="0" err="1" smtClean="0"/>
              <a:t>Manoli</a:t>
            </a:r>
            <a:r>
              <a:rPr lang="de-DE" sz="1400" dirty="0" smtClean="0"/>
              <a:t>: </a:t>
            </a:r>
            <a:r>
              <a:rPr lang="de-DE" sz="1400" dirty="0"/>
              <a:t>Kapazitive </a:t>
            </a:r>
            <a:r>
              <a:rPr lang="de-DE" sz="1400" dirty="0" smtClean="0"/>
              <a:t>Energiewandler zum </a:t>
            </a:r>
            <a:r>
              <a:rPr lang="de-DE" sz="1400" dirty="0"/>
              <a:t>Aufbau kinetischer Vibrationsgeneratoren, Technisches </a:t>
            </a:r>
            <a:r>
              <a:rPr lang="de-DE" sz="1400" dirty="0" smtClean="0"/>
              <a:t>Messen: 546 – 551, </a:t>
            </a:r>
            <a:r>
              <a:rPr lang="de-DE" sz="1400" dirty="0"/>
              <a:t>76 </a:t>
            </a:r>
            <a:r>
              <a:rPr lang="de-DE" sz="1400" dirty="0" smtClean="0"/>
              <a:t>12 </a:t>
            </a:r>
            <a:r>
              <a:rPr lang="de-DE" sz="1400" dirty="0"/>
              <a:t>/ DOI </a:t>
            </a:r>
            <a:r>
              <a:rPr lang="de-DE" sz="1400" dirty="0" smtClean="0"/>
              <a:t>10.1524/teme.2009.0982 (2009)</a:t>
            </a:r>
          </a:p>
          <a:p>
            <a:pPr>
              <a:spcBef>
                <a:spcPts val="1200"/>
              </a:spcBef>
            </a:pPr>
            <a:r>
              <a:rPr lang="de-DE" sz="1400" dirty="0" smtClean="0"/>
              <a:t>[5] </a:t>
            </a:r>
            <a:r>
              <a:rPr lang="de-DE" sz="1400" dirty="0"/>
              <a:t>BMBF-Verbundvorhaben, VDI/VDE-IT GmbH, </a:t>
            </a:r>
            <a:r>
              <a:rPr lang="de-DE" sz="1400" dirty="0" smtClean="0"/>
              <a:t>Berlin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1400" dirty="0" smtClean="0"/>
              <a:t>[6] </a:t>
            </a:r>
            <a:r>
              <a:rPr lang="de-DE" sz="1400" dirty="0"/>
              <a:t>Marie Curie Research Fellow, University of Paris </a:t>
            </a:r>
            <a:r>
              <a:rPr lang="de-DE" sz="1400" dirty="0" err="1"/>
              <a:t>Est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6031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 txBox="1">
            <a:spLocks noChangeArrowheads="1"/>
          </p:cNvSpPr>
          <p:nvPr/>
        </p:nvSpPr>
        <p:spPr bwMode="auto">
          <a:xfrm>
            <a:off x="1547664" y="-27384"/>
            <a:ext cx="271112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0" y="6597650"/>
            <a:ext cx="9180513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01/13</a:t>
            </a:r>
            <a:endParaRPr lang="de-DE" sz="12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35696" y="986334"/>
            <a:ext cx="7416824" cy="546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Einleitung</a:t>
            </a:r>
          </a:p>
          <a:p>
            <a:pPr lvl="1" eaLnBrk="1" hangingPunct="1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ist ein „Energy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Harvester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“?</a:t>
            </a:r>
          </a:p>
          <a:p>
            <a:pPr lvl="1" eaLnBrk="1" hangingPunct="1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Nutzbare Energiequellen</a:t>
            </a:r>
          </a:p>
          <a:p>
            <a:pPr lvl="1" eaLnBrk="1" hangingPunct="1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Anwendungsbeispiele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Projektvorhaben</a:t>
            </a:r>
          </a:p>
          <a:p>
            <a:pPr marL="0" indent="0" eaLnBrk="1" hangingPunct="1">
              <a:buFontTx/>
              <a:buNone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Wandlerprinzipien</a:t>
            </a:r>
          </a:p>
          <a:p>
            <a:pPr lvl="1" eaLnBrk="1" hangingPunct="1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kapazitiv</a:t>
            </a:r>
          </a:p>
          <a:p>
            <a:pPr lvl="1" eaLnBrk="1" hangingPunct="1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piezoelektrisch</a:t>
            </a:r>
          </a:p>
          <a:p>
            <a:pPr lvl="1" eaLnBrk="1" hangingPunct="1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induktiv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Variantenentscheidung</a:t>
            </a:r>
          </a:p>
          <a:p>
            <a:pPr marL="0" indent="0" eaLnBrk="1" hangingPunct="1">
              <a:buFontTx/>
              <a:buNone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Konzeptentwurf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539552" y="2060848"/>
            <a:ext cx="8136904" cy="2880320"/>
          </a:xfrm>
          <a:prstGeom prst="rect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de-DE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Harvesting</a:t>
            </a:r>
            <a:endParaRPr lang="de-DE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468338" y="1196752"/>
            <a:ext cx="7776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+mn-lt"/>
                <a:ea typeface="Verdana" pitchFamily="34" charset="0"/>
                <a:cs typeface="Verdana" pitchFamily="34" charset="0"/>
              </a:rPr>
              <a:t>auch: Power </a:t>
            </a:r>
            <a:r>
              <a:rPr lang="de-DE" dirty="0" err="1">
                <a:latin typeface="+mn-lt"/>
                <a:ea typeface="Verdana" pitchFamily="34" charset="0"/>
                <a:cs typeface="Verdana" pitchFamily="34" charset="0"/>
              </a:rPr>
              <a:t>Harvesting</a:t>
            </a:r>
            <a:r>
              <a:rPr lang="de-DE" dirty="0">
                <a:latin typeface="+mn-lt"/>
                <a:ea typeface="Verdana" pitchFamily="34" charset="0"/>
                <a:cs typeface="Verdana" pitchFamily="34" charset="0"/>
              </a:rPr>
              <a:t>, Energy </a:t>
            </a:r>
            <a:r>
              <a:rPr lang="de-DE" dirty="0" err="1">
                <a:latin typeface="+mn-lt"/>
                <a:ea typeface="Verdana" pitchFamily="34" charset="0"/>
                <a:cs typeface="Verdana" pitchFamily="34" charset="0"/>
              </a:rPr>
              <a:t>Scavening</a:t>
            </a:r>
            <a:r>
              <a:rPr lang="de-DE" dirty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Mikrogenerator, …</a:t>
            </a:r>
            <a:endParaRPr lang="de-DE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467544" y="1534520"/>
            <a:ext cx="662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  <a:sym typeface="Wingdings" pitchFamily="2" charset="2"/>
              </a:rPr>
              <a:t> „Ernten“ von Energie aus der Umgebung</a:t>
            </a:r>
            <a:endParaRPr lang="de-DE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02/13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"/>
          <p:cNvSpPr txBox="1">
            <a:spLocks noChangeArrowheads="1"/>
          </p:cNvSpPr>
          <p:nvPr/>
        </p:nvSpPr>
        <p:spPr bwMode="auto">
          <a:xfrm>
            <a:off x="827584" y="5044154"/>
            <a:ext cx="69127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u="sng" dirty="0" smtClean="0">
                <a:latin typeface="+mn-lt"/>
                <a:ea typeface="Verdana" pitchFamily="34" charset="0"/>
                <a:cs typeface="Verdana" pitchFamily="34" charset="0"/>
              </a:rPr>
              <a:t>Vorteile</a:t>
            </a: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eaLnBrk="1" hangingPunct="1">
              <a:buFontTx/>
              <a:buChar char="-"/>
            </a:pP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energieautark </a:t>
            </a: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  <a:sym typeface="Wingdings" pitchFamily="2" charset="2"/>
              </a:rPr>
              <a:t> „Grüne Energie“</a:t>
            </a:r>
            <a:endParaRPr lang="de-DE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wartungsfrei</a:t>
            </a:r>
          </a:p>
          <a:p>
            <a:pPr marL="285750" indent="-285750" eaLnBrk="1" hangingPunct="1">
              <a:buFontTx/>
              <a:buChar char="-"/>
            </a:pPr>
            <a:r>
              <a:rPr lang="de-DE" dirty="0">
                <a:latin typeface="+mn-lt"/>
                <a:ea typeface="Verdana" pitchFamily="34" charset="0"/>
                <a:cs typeface="Verdana" pitchFamily="34" charset="0"/>
              </a:rPr>
              <a:t>k</a:t>
            </a: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abellos </a:t>
            </a: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  <a:sym typeface="Wingdings" pitchFamily="2" charset="2"/>
              </a:rPr>
              <a:t> Gewichtseinsparung</a:t>
            </a:r>
            <a:endParaRPr lang="de-DE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theoretisch unbegrenzte Lebensdauer</a:t>
            </a:r>
            <a:endParaRPr lang="de-DE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2627783" y="2589246"/>
            <a:ext cx="1944613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Energiewandler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5220072" y="2589246"/>
            <a:ext cx="2448272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Energiemanagement</a:t>
            </a:r>
          </a:p>
          <a:p>
            <a:pPr algn="ctr"/>
            <a:r>
              <a:rPr lang="de-DE" dirty="0" smtClean="0"/>
              <a:t>mit Energiespeicher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58660" y="3273322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Energiequelle</a:t>
            </a:r>
            <a:endParaRPr lang="de-DE" dirty="0"/>
          </a:p>
        </p:txBody>
      </p:sp>
      <p:pic>
        <p:nvPicPr>
          <p:cNvPr id="1026" name="Picture 2" descr="C:\Users\Basti\AppData\Local\Microsoft\Windows\Temporary Internet Files\Content.IE5\KMXN4BBV\MC90043258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1248478" cy="12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bgerundetes Rechteck 15"/>
          <p:cNvSpPr/>
          <p:nvPr/>
        </p:nvSpPr>
        <p:spPr>
          <a:xfrm>
            <a:off x="2588843" y="3885390"/>
            <a:ext cx="1011246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Sensor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3923928" y="3885390"/>
            <a:ext cx="1872208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Mikrocontroller</a:t>
            </a:r>
            <a:endParaRPr lang="de-DE" dirty="0"/>
          </a:p>
        </p:txBody>
      </p:sp>
      <p:sp>
        <p:nvSpPr>
          <p:cNvPr id="18" name="Abgerundetes Rechteck 17"/>
          <p:cNvSpPr/>
          <p:nvPr/>
        </p:nvSpPr>
        <p:spPr>
          <a:xfrm>
            <a:off x="6084168" y="3888481"/>
            <a:ext cx="1656184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Sendemodul/</a:t>
            </a:r>
            <a:r>
              <a:rPr lang="de-DE" sz="1600" dirty="0" smtClean="0"/>
              <a:t>(Empfänger)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>
            <a:off x="1115616" y="4101414"/>
            <a:ext cx="1368152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007604" y="4380154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Messgröße</a:t>
            </a:r>
            <a:endParaRPr lang="de-DE" dirty="0"/>
          </a:p>
        </p:txBody>
      </p:sp>
      <p:cxnSp>
        <p:nvCxnSpPr>
          <p:cNvPr id="20" name="Gerade Verbindung 19"/>
          <p:cNvCxnSpPr>
            <a:stCxn id="16" idx="0"/>
          </p:cNvCxnSpPr>
          <p:nvPr/>
        </p:nvCxnSpPr>
        <p:spPr>
          <a:xfrm flipV="1">
            <a:off x="3094466" y="3642654"/>
            <a:ext cx="0" cy="2427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094466" y="3642654"/>
            <a:ext cx="381779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18" idx="0"/>
          </p:cNvCxnSpPr>
          <p:nvPr/>
        </p:nvCxnSpPr>
        <p:spPr>
          <a:xfrm flipV="1">
            <a:off x="6912260" y="3642654"/>
            <a:ext cx="0" cy="2458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17" idx="0"/>
          </p:cNvCxnSpPr>
          <p:nvPr/>
        </p:nvCxnSpPr>
        <p:spPr>
          <a:xfrm flipV="1">
            <a:off x="4860032" y="3642654"/>
            <a:ext cx="0" cy="2427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15" idx="2"/>
          </p:cNvCxnSpPr>
          <p:nvPr/>
        </p:nvCxnSpPr>
        <p:spPr>
          <a:xfrm>
            <a:off x="6444208" y="3237318"/>
            <a:ext cx="0" cy="4053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feil nach rechts 33"/>
          <p:cNvSpPr/>
          <p:nvPr/>
        </p:nvSpPr>
        <p:spPr>
          <a:xfrm>
            <a:off x="2051719" y="2769266"/>
            <a:ext cx="432049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6552582" y="4633391"/>
            <a:ext cx="2113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 smtClean="0"/>
              <a:t>Energy-Harvester</a:t>
            </a:r>
            <a:endParaRPr lang="de-DE" sz="1400" dirty="0"/>
          </a:p>
        </p:txBody>
      </p:sp>
      <p:cxnSp>
        <p:nvCxnSpPr>
          <p:cNvPr id="38" name="Gerade Verbindung 37"/>
          <p:cNvCxnSpPr>
            <a:stCxn id="18" idx="3"/>
          </p:cNvCxnSpPr>
          <p:nvPr/>
        </p:nvCxnSpPr>
        <p:spPr>
          <a:xfrm>
            <a:off x="7740352" y="4212517"/>
            <a:ext cx="4362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V="1">
            <a:off x="8176563" y="3140968"/>
            <a:ext cx="0" cy="10715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8104555" y="306896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Bogen 41"/>
          <p:cNvSpPr/>
          <p:nvPr/>
        </p:nvSpPr>
        <p:spPr>
          <a:xfrm>
            <a:off x="8387079" y="2801073"/>
            <a:ext cx="144016" cy="679790"/>
          </a:xfrm>
          <a:prstGeom prst="arc">
            <a:avLst>
              <a:gd name="adj1" fmla="val 16200000"/>
              <a:gd name="adj2" fmla="val 535854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Bogen 45"/>
          <p:cNvSpPr/>
          <p:nvPr/>
        </p:nvSpPr>
        <p:spPr>
          <a:xfrm flipH="1">
            <a:off x="7968865" y="2966441"/>
            <a:ext cx="135690" cy="349054"/>
          </a:xfrm>
          <a:prstGeom prst="arc">
            <a:avLst>
              <a:gd name="adj1" fmla="val 16200000"/>
              <a:gd name="adj2" fmla="val 535854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Bogen 46"/>
          <p:cNvSpPr/>
          <p:nvPr/>
        </p:nvSpPr>
        <p:spPr>
          <a:xfrm>
            <a:off x="8348832" y="2888940"/>
            <a:ext cx="110752" cy="504056"/>
          </a:xfrm>
          <a:prstGeom prst="arc">
            <a:avLst>
              <a:gd name="adj1" fmla="val 16200000"/>
              <a:gd name="adj2" fmla="val 535854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Bogen 47"/>
          <p:cNvSpPr/>
          <p:nvPr/>
        </p:nvSpPr>
        <p:spPr>
          <a:xfrm flipH="1">
            <a:off x="7888531" y="2888940"/>
            <a:ext cx="177280" cy="504056"/>
          </a:xfrm>
          <a:prstGeom prst="arc">
            <a:avLst>
              <a:gd name="adj1" fmla="val 16200000"/>
              <a:gd name="adj2" fmla="val 535854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Bogen 48"/>
          <p:cNvSpPr/>
          <p:nvPr/>
        </p:nvSpPr>
        <p:spPr>
          <a:xfrm>
            <a:off x="8281835" y="2966441"/>
            <a:ext cx="110752" cy="349054"/>
          </a:xfrm>
          <a:prstGeom prst="arc">
            <a:avLst>
              <a:gd name="adj1" fmla="val 16200000"/>
              <a:gd name="adj2" fmla="val 535854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Bogen 49"/>
          <p:cNvSpPr/>
          <p:nvPr/>
        </p:nvSpPr>
        <p:spPr>
          <a:xfrm flipH="1">
            <a:off x="7812360" y="2801073"/>
            <a:ext cx="220187" cy="679790"/>
          </a:xfrm>
          <a:prstGeom prst="arc">
            <a:avLst>
              <a:gd name="adj1" fmla="val 16200000"/>
              <a:gd name="adj2" fmla="val 535854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>
            <a:off x="4716015" y="2777650"/>
            <a:ext cx="432049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 Verbindung mit Pfeil 52"/>
          <p:cNvCxnSpPr>
            <a:stCxn id="16" idx="3"/>
          </p:cNvCxnSpPr>
          <p:nvPr/>
        </p:nvCxnSpPr>
        <p:spPr>
          <a:xfrm>
            <a:off x="3600089" y="4209426"/>
            <a:ext cx="32383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17" idx="3"/>
          </p:cNvCxnSpPr>
          <p:nvPr/>
        </p:nvCxnSpPr>
        <p:spPr>
          <a:xfrm>
            <a:off x="5796136" y="4209426"/>
            <a:ext cx="288032" cy="30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18" idx="3"/>
          </p:cNvCxnSpPr>
          <p:nvPr/>
        </p:nvCxnSpPr>
        <p:spPr>
          <a:xfrm>
            <a:off x="7740352" y="4212517"/>
            <a:ext cx="23681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pdv.reutlingen-university.de/enha/EH-Clipart-sc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85184"/>
            <a:ext cx="1028880" cy="6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feld 58"/>
          <p:cNvSpPr txBox="1"/>
          <p:nvPr/>
        </p:nvSpPr>
        <p:spPr>
          <a:xfrm>
            <a:off x="5940152" y="5805264"/>
            <a:ext cx="2455143" cy="646331"/>
          </a:xfrm>
          <a:prstGeom prst="rect">
            <a:avLst/>
          </a:prstGeom>
          <a:effectLst>
            <a:glow rad="88900">
              <a:srgbClr val="FFC000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smtClean="0"/>
              <a:t>Technologietrend „kabellose Sensoren“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572000" y="2420888"/>
            <a:ext cx="1477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µW</a:t>
            </a:r>
            <a:r>
              <a:rPr lang="de-DE" sz="1400" dirty="0" smtClean="0"/>
              <a:t> … </a:t>
            </a:r>
          </a:p>
          <a:p>
            <a:endParaRPr lang="de-DE" sz="1400" dirty="0"/>
          </a:p>
          <a:p>
            <a:endParaRPr lang="de-DE" sz="1400" dirty="0" smtClean="0"/>
          </a:p>
          <a:p>
            <a:r>
              <a:rPr lang="de-DE" sz="1400" dirty="0" smtClean="0"/>
              <a:t>…</a:t>
            </a:r>
            <a:r>
              <a:rPr lang="de-DE" sz="1400" dirty="0" err="1" smtClean="0"/>
              <a:t>mW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46819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Nutzbare Energiequellen</a:t>
            </a:r>
            <a:endParaRPr lang="de-DE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03/13</a:t>
            </a:r>
            <a:endParaRPr lang="de-DE" sz="12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65683"/>
              </p:ext>
            </p:extLst>
          </p:nvPr>
        </p:nvGraphicFramePr>
        <p:xfrm>
          <a:off x="575557" y="1340768"/>
          <a:ext cx="7992888" cy="40487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232247"/>
                <a:gridCol w="3096345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u="sng" dirty="0" smtClean="0">
                          <a:solidFill>
                            <a:schemeClr val="tx1"/>
                          </a:solidFill>
                        </a:rPr>
                        <a:t>Energiequelle</a:t>
                      </a:r>
                      <a:endParaRPr lang="de-DE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u="sng" dirty="0" smtClean="0">
                          <a:solidFill>
                            <a:schemeClr val="tx1"/>
                          </a:solidFill>
                        </a:rPr>
                        <a:t>Physikalischer Effekt</a:t>
                      </a:r>
                      <a:endParaRPr lang="de-DE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u="sng" dirty="0" smtClean="0">
                          <a:solidFill>
                            <a:schemeClr val="tx1"/>
                          </a:solidFill>
                        </a:rPr>
                        <a:t>Energiewandler</a:t>
                      </a:r>
                      <a:endParaRPr lang="de-DE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Rotation / Linearbewegung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Induktionsgesetz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Dreh-Generator</a:t>
                      </a: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Linear-Generator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Vibration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/ Stoß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Elektrostatischer Effekt</a:t>
                      </a: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Piezoelektrischer Effekt</a:t>
                      </a: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Induktionsgesetz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Kondensator</a:t>
                      </a: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Kristall</a:t>
                      </a: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Mikro-Generator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fließende Fluide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Piezoelektrischer Effekt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Kristall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Schall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verschiedene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Mikrofon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Licht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Photoelektrischer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Effekt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Solarzelle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Temperaturgradient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Seebeck-Effekt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Thermoelektrischer Generator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Funkwellen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Antennen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Funkempfänger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Gerade Verbindung 5"/>
          <p:cNvCxnSpPr/>
          <p:nvPr/>
        </p:nvCxnSpPr>
        <p:spPr>
          <a:xfrm>
            <a:off x="575556" y="3645024"/>
            <a:ext cx="7992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52681" y="1556792"/>
            <a:ext cx="430887" cy="20255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/>
              <a:t>Kinetische Energie</a:t>
            </a:r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08" y="5459902"/>
            <a:ext cx="1593375" cy="102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biochemische Prozesse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748464" y="62175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[1]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183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Anwendungsbeispiele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51520" y="1586116"/>
            <a:ext cx="871296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Autonome Sensoren für Zustandsüberwachung (</a:t>
            </a:r>
            <a:r>
              <a:rPr lang="de-DE" dirty="0" err="1" smtClean="0">
                <a:latin typeface="+mn-lt"/>
                <a:ea typeface="Verdana" pitchFamily="34" charset="0"/>
                <a:cs typeface="Verdana" pitchFamily="34" charset="0"/>
              </a:rPr>
              <a:t>Condition</a:t>
            </a: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 Monitoring)</a:t>
            </a:r>
          </a:p>
          <a:p>
            <a:pPr eaLnBrk="1" hangingPunct="1">
              <a:lnSpc>
                <a:spcPct val="150000"/>
              </a:lnSpc>
            </a:pPr>
            <a:r>
              <a:rPr lang="de-DE" dirty="0">
                <a:latin typeface="+mn-lt"/>
                <a:ea typeface="Verdana" pitchFamily="34" charset="0"/>
                <a:cs typeface="Verdana" pitchFamily="34" charset="0"/>
                <a:sym typeface="Wingdings" pitchFamily="2" charset="2"/>
              </a:rPr>
              <a:t>	</a:t>
            </a: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  <a:sym typeface="Wingdings" pitchFamily="2" charset="2"/>
              </a:rPr>
              <a:t>- </a:t>
            </a: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Werkzeugmaschine: Temperatur, Luftdruck, -</a:t>
            </a:r>
            <a:r>
              <a:rPr lang="de-DE" dirty="0" err="1" smtClean="0">
                <a:latin typeface="+mn-lt"/>
                <a:ea typeface="Verdana" pitchFamily="34" charset="0"/>
                <a:cs typeface="Verdana" pitchFamily="34" charset="0"/>
              </a:rPr>
              <a:t>feuchtigkeit</a:t>
            </a: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, …</a:t>
            </a:r>
            <a:endParaRPr lang="de-DE" dirty="0">
              <a:latin typeface="+mn-lt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dirty="0" smtClean="0">
                <a:latin typeface="+mn-lt"/>
                <a:ea typeface="Verdana" pitchFamily="34" charset="0"/>
                <a:cs typeface="Verdana" pitchFamily="34" charset="0"/>
              </a:rPr>
              <a:t>	- Automobil: z. B. Reifendruck</a:t>
            </a:r>
            <a:endParaRPr lang="de-DE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04/13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52470" y="5186516"/>
            <a:ext cx="64077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Thermo-Armbanduhr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err="1" smtClean="0"/>
              <a:t>Wearable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:	- Generatorschuh</a:t>
            </a:r>
          </a:p>
          <a:p>
            <a:pPr>
              <a:lnSpc>
                <a:spcPct val="150000"/>
              </a:lnSpc>
            </a:pPr>
            <a:r>
              <a:rPr lang="de-DE" dirty="0"/>
              <a:t>	</a:t>
            </a:r>
            <a:r>
              <a:rPr lang="de-DE" dirty="0" smtClean="0"/>
              <a:t>		- leitfähige Textilien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122869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Industrie</a:t>
            </a:r>
            <a:endParaRPr lang="de-DE" sz="2000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47971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Freizeit &amp; Sport</a:t>
            </a:r>
            <a:endParaRPr lang="de-DE" sz="2000" u="sng" dirty="0"/>
          </a:p>
        </p:txBody>
      </p:sp>
      <p:sp>
        <p:nvSpPr>
          <p:cNvPr id="14" name="Textfeld 13"/>
          <p:cNvSpPr txBox="1"/>
          <p:nvPr/>
        </p:nvSpPr>
        <p:spPr>
          <a:xfrm>
            <a:off x="249870" y="3140968"/>
            <a:ext cx="244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Medizintechnik</a:t>
            </a:r>
            <a:endParaRPr lang="de-DE" sz="2000" u="sng" dirty="0"/>
          </a:p>
        </p:txBody>
      </p:sp>
      <p:sp>
        <p:nvSpPr>
          <p:cNvPr id="15" name="Textfeld 14"/>
          <p:cNvSpPr txBox="1"/>
          <p:nvPr/>
        </p:nvSpPr>
        <p:spPr>
          <a:xfrm>
            <a:off x="249870" y="3513782"/>
            <a:ext cx="8568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„smarte“ Pille </a:t>
            </a:r>
            <a:r>
              <a:rPr lang="de-DE" dirty="0" smtClean="0">
                <a:sym typeface="Wingdings" pitchFamily="2" charset="2"/>
              </a:rPr>
              <a:t> Gewinnung Energie aus chemischen Prozessen im Körper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Katalytische Umwandlung von Blutzucker </a:t>
            </a:r>
            <a:r>
              <a:rPr lang="de-DE" dirty="0" smtClean="0">
                <a:sym typeface="Wingdings" pitchFamily="2" charset="2"/>
              </a:rPr>
              <a:t> el. Energie für Herzschrittmacher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08" y="4437112"/>
            <a:ext cx="1290980" cy="19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62359"/>
            <a:ext cx="1997025" cy="125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308304" y="62175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[2]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8820472" y="62175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[3]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398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2.</a:t>
            </a:r>
            <a:r>
              <a:rPr lang="de-D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Projektvorhaben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cken des Rechtecks auf der gleichen Seite schneiden 4"/>
          <p:cNvSpPr/>
          <p:nvPr/>
        </p:nvSpPr>
        <p:spPr>
          <a:xfrm>
            <a:off x="6588224" y="5799994"/>
            <a:ext cx="2232248" cy="576000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lektromagnetisch (induktiv)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Ecken des Rechtecks auf der gleichen Seite schneiden 5"/>
          <p:cNvSpPr/>
          <p:nvPr/>
        </p:nvSpPr>
        <p:spPr>
          <a:xfrm>
            <a:off x="4284898" y="5805487"/>
            <a:ext cx="2232000" cy="576000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piezoelektrisch</a:t>
            </a:r>
          </a:p>
        </p:txBody>
      </p:sp>
      <p:sp>
        <p:nvSpPr>
          <p:cNvPr id="7" name="Ecken des Rechtecks auf der gleichen Seite schneiden 6"/>
          <p:cNvSpPr/>
          <p:nvPr/>
        </p:nvSpPr>
        <p:spPr>
          <a:xfrm>
            <a:off x="1994136" y="5805647"/>
            <a:ext cx="2232000" cy="575840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elektrostatisch</a:t>
            </a:r>
          </a:p>
          <a:p>
            <a:pPr algn="ctr">
              <a:defRPr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(kapazitiv)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4263655" y="4458368"/>
            <a:ext cx="2303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Wandlerprinzipien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5400897" y="4806395"/>
            <a:ext cx="1" cy="926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228184" y="4806950"/>
            <a:ext cx="1476164" cy="925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3110137" y="4806950"/>
            <a:ext cx="1389855" cy="925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05/13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9037"/>
            <a:ext cx="3085870" cy="2496804"/>
          </a:xfrm>
          <a:prstGeom prst="rect">
            <a:avLst/>
          </a:prstGeom>
        </p:spPr>
      </p:pic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161746" y="2052137"/>
            <a:ext cx="3229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Vibrationsspektrum der Werkzeugmaschine: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3468489" y="1962706"/>
            <a:ext cx="567551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Randbedingungen: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</a:pP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max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Bauvolumen des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Harvesters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100cm³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min. zu erzeugende mittlere Leistung: 50µW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3481406" y="3713134"/>
            <a:ext cx="5662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Ziel: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Vibration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elektrische Energie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5400688" y="4087174"/>
            <a:ext cx="0" cy="421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179512" y="1137518"/>
            <a:ext cx="8858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kinetischer Energiewandler an einer Werkzeugmaschine zur Versorgung eines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Temperatursenors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mit drahtloser Datenübertragung</a:t>
            </a:r>
          </a:p>
        </p:txBody>
      </p:sp>
    </p:spTree>
    <p:extLst>
      <p:ext uri="{BB962C8B-B14F-4D97-AF65-F5344CB8AC3E}">
        <p14:creationId xmlns:p14="http://schemas.microsoft.com/office/powerpoint/2010/main" val="30145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06/13</a:t>
            </a:r>
            <a:endParaRPr lang="de-DE" sz="12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Kapazitives Wirkprinzip </a:t>
            </a:r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(1)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6" y="1340768"/>
            <a:ext cx="3126937" cy="14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6" y="2996952"/>
            <a:ext cx="4092486" cy="144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6" y="4725144"/>
            <a:ext cx="4093200" cy="1539720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2534364" y="357301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534364" y="5301208"/>
            <a:ext cx="0" cy="2658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2534364" y="5711028"/>
            <a:ext cx="0" cy="2382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105404" y="454047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1" y="115610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„Der variable Kondensator“</a:t>
            </a:r>
            <a:endParaRPr lang="de-DE" u="sng" dirty="0"/>
          </a:p>
        </p:txBody>
      </p:sp>
      <p:sp>
        <p:nvSpPr>
          <p:cNvPr id="21" name="Textfeld 20"/>
          <p:cNvSpPr txBox="1"/>
          <p:nvPr/>
        </p:nvSpPr>
        <p:spPr>
          <a:xfrm>
            <a:off x="374124" y="1268760"/>
            <a:ext cx="54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①</a:t>
            </a:r>
            <a:endParaRPr lang="de-DE" dirty="0">
              <a:latin typeface="Wingdings" pitchFamily="2" charset="2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74124" y="2852936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②</a:t>
            </a:r>
          </a:p>
        </p:txBody>
      </p:sp>
      <p:sp>
        <p:nvSpPr>
          <p:cNvPr id="23" name="Rechteck 22"/>
          <p:cNvSpPr/>
          <p:nvPr/>
        </p:nvSpPr>
        <p:spPr>
          <a:xfrm>
            <a:off x="374124" y="457171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③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912295" y="17039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① </a:t>
            </a:r>
            <a:r>
              <a:rPr lang="de-DE" dirty="0" smtClean="0">
                <a:latin typeface="+mj-lt"/>
              </a:rPr>
              <a:t>Kondensator aufladen</a:t>
            </a:r>
          </a:p>
          <a:p>
            <a:r>
              <a:rPr lang="de-DE" dirty="0">
                <a:latin typeface="+mj-lt"/>
              </a:rPr>
              <a:t> </a:t>
            </a:r>
            <a:r>
              <a:rPr lang="de-DE" dirty="0" smtClean="0">
                <a:latin typeface="+mj-lt"/>
              </a:rPr>
              <a:t>     </a:t>
            </a:r>
            <a:r>
              <a:rPr lang="de-DE" dirty="0" smtClean="0">
                <a:latin typeface="+mj-lt"/>
                <a:sym typeface="Wingdings" pitchFamily="2" charset="2"/>
              </a:rPr>
              <a:t> großer Nachteil!</a:t>
            </a:r>
            <a:endParaRPr lang="de-DE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4912295" y="2636912"/>
                <a:ext cx="1780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𝑚𝑒𝑐h</m:t>
                        </m:r>
                      </m:sub>
                    </m:sSub>
                    <m:r>
                      <a:rPr lang="de-DE" b="0" i="1" dirty="0" smtClean="0">
                        <a:latin typeface="Cambria Math"/>
                      </a:rPr>
                      <m:t> →</m:t>
                    </m:r>
                    <m:sSub>
                      <m:sSub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𝑒𝑙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295" y="2636912"/>
                <a:ext cx="178087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082" t="-10000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209182" y="3695109"/>
                <a:ext cx="2755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𝑄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𝐶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      |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𝑐𝑜𝑛𝑠𝑡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82" y="3695109"/>
                <a:ext cx="275530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6309063" y="4093691"/>
                <a:ext cx="143128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𝑑𝐶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063" y="4093691"/>
                <a:ext cx="1431289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hteck 27"/>
          <p:cNvSpPr/>
          <p:nvPr/>
        </p:nvSpPr>
        <p:spPr>
          <a:xfrm>
            <a:off x="4912295" y="4869160"/>
            <a:ext cx="3497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③ </a:t>
            </a:r>
            <a:r>
              <a:rPr lang="de-DE" dirty="0" err="1" smtClean="0"/>
              <a:t>Resetphase</a:t>
            </a:r>
            <a:r>
              <a:rPr lang="de-DE" dirty="0" smtClean="0"/>
              <a:t>: Schalter öffnen </a:t>
            </a:r>
            <a:br>
              <a:rPr lang="de-DE" dirty="0" smtClean="0"/>
            </a:br>
            <a:r>
              <a:rPr lang="de-DE" dirty="0" smtClean="0"/>
              <a:t>                          (MOSFET)</a:t>
            </a:r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2105404" y="6286943"/>
            <a:ext cx="0" cy="1663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251520" y="6453336"/>
            <a:ext cx="18538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251520" y="1156102"/>
            <a:ext cx="0" cy="52972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251520" y="1156102"/>
            <a:ext cx="18538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2105404" y="1156102"/>
            <a:ext cx="0" cy="184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6098371" y="3019850"/>
                <a:ext cx="2146037" cy="644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𝑒𝑙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²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𝑣𝑎𝑟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71" y="3019850"/>
                <a:ext cx="2146037" cy="6442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319534" y="5867980"/>
                <a:ext cx="1279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𝑄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34" y="5867980"/>
                <a:ext cx="127906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323528" y="4032584"/>
                <a:ext cx="1279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𝑈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32584"/>
                <a:ext cx="127906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07/13</a:t>
            </a:r>
            <a:endParaRPr lang="de-DE" sz="12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Kapazitives Wirkprinzip </a:t>
            </a:r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(2)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11154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 smtClean="0"/>
              <a:t>Abstandsvariation</a:t>
            </a:r>
            <a:endParaRPr lang="de-DE" u="sng" dirty="0"/>
          </a:p>
        </p:txBody>
      </p:sp>
      <p:sp>
        <p:nvSpPr>
          <p:cNvPr id="29" name="Textfeld 28"/>
          <p:cNvSpPr txBox="1"/>
          <p:nvPr/>
        </p:nvSpPr>
        <p:spPr>
          <a:xfrm>
            <a:off x="4716015" y="11154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 smtClean="0"/>
              <a:t>Flächenvariation</a:t>
            </a:r>
            <a:endParaRPr lang="de-DE" u="sng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62" y="1557032"/>
            <a:ext cx="2623723" cy="19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95" y="1551971"/>
            <a:ext cx="1809844" cy="198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39" y="4365344"/>
            <a:ext cx="353986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344"/>
            <a:ext cx="358352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Gerade Verbindung mit Pfeil 15"/>
          <p:cNvCxnSpPr/>
          <p:nvPr/>
        </p:nvCxnSpPr>
        <p:spPr>
          <a:xfrm>
            <a:off x="5940152" y="3140968"/>
            <a:ext cx="6840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6516216" y="278092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780928"/>
                <a:ext cx="50405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32"/>
          <p:cNvCxnSpPr/>
          <p:nvPr/>
        </p:nvCxnSpPr>
        <p:spPr>
          <a:xfrm>
            <a:off x="3059832" y="2852936"/>
            <a:ext cx="0" cy="23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3059832" y="3256457"/>
            <a:ext cx="0" cy="21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2987824" y="292494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924944"/>
                <a:ext cx="50405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2669525" y="3707740"/>
                <a:ext cx="2838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𝑚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̈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𝑘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𝑐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525" y="3707740"/>
                <a:ext cx="283857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1661618" y="2915652"/>
                <a:ext cx="6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18" y="2915652"/>
                <a:ext cx="67813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5334026" y="2996952"/>
                <a:ext cx="6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26" y="2996952"/>
                <a:ext cx="67813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219665" y="3573016"/>
                <a:ext cx="1791901" cy="641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𝑣𝑎𝑟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65" y="3573016"/>
                <a:ext cx="1791901" cy="6418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6624152" y="3588077"/>
                <a:ext cx="2353273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𝑣𝑎𝑟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152" y="3588077"/>
                <a:ext cx="2353273" cy="66909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-36512" y="4257171"/>
            <a:ext cx="1043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0,12µW</a:t>
            </a:r>
            <a:endParaRPr lang="de-DE" sz="1600" dirty="0"/>
          </a:p>
        </p:txBody>
      </p:sp>
      <p:sp>
        <p:nvSpPr>
          <p:cNvPr id="45" name="Textfeld 44"/>
          <p:cNvSpPr txBox="1"/>
          <p:nvPr/>
        </p:nvSpPr>
        <p:spPr>
          <a:xfrm>
            <a:off x="4572000" y="4257171"/>
            <a:ext cx="827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1,2µW</a:t>
            </a:r>
            <a:endParaRPr lang="de-DE" sz="1600" dirty="0"/>
          </a:p>
        </p:txBody>
      </p:sp>
      <p:cxnSp>
        <p:nvCxnSpPr>
          <p:cNvPr id="44" name="Gerade Verbindung 43"/>
          <p:cNvCxnSpPr/>
          <p:nvPr/>
        </p:nvCxnSpPr>
        <p:spPr>
          <a:xfrm flipH="1">
            <a:off x="755576" y="4455157"/>
            <a:ext cx="2160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H="1">
            <a:off x="5250339" y="4471664"/>
            <a:ext cx="1492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4283968" y="621756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[4]</a:t>
            </a:r>
            <a:endParaRPr lang="de-DE" sz="1400" dirty="0"/>
          </a:p>
        </p:txBody>
      </p:sp>
      <p:sp>
        <p:nvSpPr>
          <p:cNvPr id="55" name="Textfeld 54"/>
          <p:cNvSpPr txBox="1"/>
          <p:nvPr/>
        </p:nvSpPr>
        <p:spPr>
          <a:xfrm>
            <a:off x="8676456" y="62175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[4]</a:t>
            </a:r>
            <a:endParaRPr lang="de-DE" sz="14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2897814" y="2348880"/>
            <a:ext cx="3240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059832" y="2348880"/>
            <a:ext cx="0" cy="193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032247" y="2276872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47" y="2276872"/>
                <a:ext cx="37920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Gerade Verbindung 39"/>
          <p:cNvCxnSpPr/>
          <p:nvPr/>
        </p:nvCxnSpPr>
        <p:spPr>
          <a:xfrm flipV="1">
            <a:off x="6597809" y="2588023"/>
            <a:ext cx="0" cy="1855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6601356" y="2688175"/>
            <a:ext cx="26895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6680712" y="2344326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712" y="2344326"/>
                <a:ext cx="37920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2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" y="6597650"/>
            <a:ext cx="9144000" cy="2762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67000">
                <a:srgbClr val="24B850"/>
              </a:gs>
              <a:gs pos="100000">
                <a:srgbClr val="00B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dirty="0"/>
              <a:t>TU Chemnitz   -   Professur Mikrosystem- und Gerätetechnik   -   Gerätesynthese: „Energy </a:t>
            </a:r>
            <a:r>
              <a:rPr lang="de-DE" sz="1200" dirty="0" err="1"/>
              <a:t>Harvesting</a:t>
            </a:r>
            <a:r>
              <a:rPr lang="de-DE" sz="1200" dirty="0"/>
              <a:t>“	                    Seite </a:t>
            </a:r>
            <a:r>
              <a:rPr lang="de-DE" sz="1200" dirty="0" smtClean="0"/>
              <a:t>08/13</a:t>
            </a:r>
            <a:endParaRPr lang="de-DE" sz="12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27200" y="218594"/>
            <a:ext cx="7416800" cy="7194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DE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Piezoelektr</a:t>
            </a:r>
            <a:r>
              <a:rPr lang="de-D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Wirkprinzip</a:t>
            </a:r>
            <a:endParaRPr lang="de-DE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1"/>
            <a:ext cx="2676260" cy="410445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07504" y="5530006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smtClean="0"/>
              <a:t>Wandlermaterial</a:t>
            </a:r>
            <a:r>
              <a:rPr lang="de-DE" dirty="0" smtClean="0"/>
              <a:t>: 	Bariumtitanat</a:t>
            </a:r>
            <a:r>
              <a:rPr lang="de-DE" dirty="0"/>
              <a:t>, </a:t>
            </a:r>
            <a:r>
              <a:rPr lang="de-DE" dirty="0" smtClean="0"/>
              <a:t>		</a:t>
            </a:r>
            <a:r>
              <a:rPr lang="de-DE" dirty="0" err="1" smtClean="0"/>
              <a:t>Piezokeramik</a:t>
            </a:r>
            <a:r>
              <a:rPr lang="de-DE" dirty="0"/>
              <a:t>, </a:t>
            </a:r>
            <a:r>
              <a:rPr lang="de-DE" dirty="0" smtClean="0"/>
              <a:t>		Polymere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355976" y="11967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Theoretische Grundlagen</a:t>
            </a:r>
          </a:p>
        </p:txBody>
      </p:sp>
      <p:sp>
        <p:nvSpPr>
          <p:cNvPr id="4" name="Rechteck 3"/>
          <p:cNvSpPr/>
          <p:nvPr/>
        </p:nvSpPr>
        <p:spPr>
          <a:xfrm>
            <a:off x="2843808" y="161950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 dirty="0" smtClean="0"/>
              <a:t>mechanische </a:t>
            </a:r>
            <a:r>
              <a:rPr lang="de-DE" dirty="0"/>
              <a:t>Spannung </a:t>
            </a:r>
            <a:r>
              <a:rPr lang="de-DE" dirty="0" smtClean="0"/>
              <a:t>bewirkt Ladungsverschiebung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876256" y="2391271"/>
            <a:ext cx="243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</a:t>
            </a:r>
            <a:r>
              <a:rPr lang="de-DE" sz="1200" baseline="-25000" dirty="0"/>
              <a:t>33</a:t>
            </a:r>
            <a:r>
              <a:rPr lang="de-DE" sz="1200" dirty="0"/>
              <a:t>...</a:t>
            </a:r>
            <a:r>
              <a:rPr lang="de-DE" sz="1200" dirty="0" err="1"/>
              <a:t>Piezomodul</a:t>
            </a:r>
            <a:r>
              <a:rPr lang="de-DE" sz="1200" dirty="0"/>
              <a:t> (Längseffekt)</a:t>
            </a:r>
          </a:p>
          <a:p>
            <a:r>
              <a:rPr lang="de-DE" sz="1200" dirty="0"/>
              <a:t>d</a:t>
            </a:r>
            <a:r>
              <a:rPr lang="de-DE" sz="1200" baseline="-25000" dirty="0"/>
              <a:t>31</a:t>
            </a:r>
            <a:r>
              <a:rPr lang="de-DE" sz="1200" dirty="0"/>
              <a:t>...</a:t>
            </a:r>
            <a:r>
              <a:rPr lang="de-DE" sz="1200" dirty="0" err="1"/>
              <a:t>Piezomodul</a:t>
            </a:r>
            <a:r>
              <a:rPr lang="de-DE" sz="1200" dirty="0"/>
              <a:t> (Quereffekt)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98" y="3643377"/>
            <a:ext cx="3819786" cy="274676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843808" y="3132336"/>
            <a:ext cx="4461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Verhalten </a:t>
            </a:r>
            <a:r>
              <a:rPr lang="de-DE" dirty="0"/>
              <a:t>ähnlich Kondensator-Prinzip:</a:t>
            </a:r>
          </a:p>
        </p:txBody>
      </p:sp>
      <p:sp>
        <p:nvSpPr>
          <p:cNvPr id="14" name="Rechteck 13"/>
          <p:cNvSpPr/>
          <p:nvPr/>
        </p:nvSpPr>
        <p:spPr>
          <a:xfrm>
            <a:off x="6727787" y="6228020"/>
            <a:ext cx="2452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itchFamily="2" charset="2"/>
              </a:rPr>
              <a:t> </a:t>
            </a:r>
            <a:r>
              <a:rPr lang="de-DE" dirty="0" smtClean="0"/>
              <a:t>MEMS integrierbar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051720" y="515719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[5]</a:t>
            </a:r>
            <a:endParaRPr lang="de-DE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2843808" y="2115618"/>
                <a:ext cx="3908699" cy="66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𝑀𝑜𝑑𝑢𝑙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33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𝐹𝑒𝑙𝑑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115618"/>
                <a:ext cx="3908699" cy="6653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0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Bildschirmpräsentation (4:3)</PresentationFormat>
  <Paragraphs>206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Diseño predeterminado</vt:lpstr>
      <vt:lpstr>Energy Harvesting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Basti</cp:lastModifiedBy>
  <cp:revision>940</cp:revision>
  <dcterms:created xsi:type="dcterms:W3CDTF">2010-05-23T14:28:12Z</dcterms:created>
  <dcterms:modified xsi:type="dcterms:W3CDTF">2012-05-14T07:05:46Z</dcterms:modified>
</cp:coreProperties>
</file>